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60"/>
  </p:normalViewPr>
  <p:slideViewPr>
    <p:cSldViewPr snapToGrid="0">
      <p:cViewPr>
        <p:scale>
          <a:sx n="33" d="100"/>
          <a:sy n="33" d="100"/>
        </p:scale>
        <p:origin x="2112" y="-3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ko-KR" altLang="en-US"/>
              <a:t>마스터 제목 스타일 편집</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9040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68218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8674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6188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ko-KR" altLang="en-US"/>
              <a:t>마스터 제목 스타일 편집</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17587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58634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4" name="Content Placeholder 3"/>
          <p:cNvSpPr>
            <a:spLocks noGrp="1"/>
          </p:cNvSpPr>
          <p:nvPr>
            <p:ph sz="half" idx="2"/>
          </p:nvPr>
        </p:nvSpPr>
        <p:spPr>
          <a:xfrm>
            <a:off x="2085368" y="15635264"/>
            <a:ext cx="12807832"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a:t>
            </a:r>
          </a:p>
        </p:txBody>
      </p:sp>
      <p:sp>
        <p:nvSpPr>
          <p:cNvPr id="6" name="Content Placeholder 5"/>
          <p:cNvSpPr>
            <a:spLocks noGrp="1"/>
          </p:cNvSpPr>
          <p:nvPr>
            <p:ph sz="quarter" idx="4"/>
          </p:nvPr>
        </p:nvSpPr>
        <p:spPr>
          <a:xfrm>
            <a:off x="15326828" y="15635264"/>
            <a:ext cx="12870909" cy="2299711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5154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4741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75136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244170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6C965A3B-7A68-409E-AE0A-1C5C94DA30B8}" type="datetimeFigureOut">
              <a:rPr lang="ko-KR" altLang="en-US" smtClean="0"/>
              <a:t>2020-06-19</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174555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C965A3B-7A68-409E-AE0A-1C5C94DA30B8}" type="datetimeFigureOut">
              <a:rPr lang="ko-KR" altLang="en-US" smtClean="0"/>
              <a:t>2020-06-19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49FC95F-9F4B-4FB8-BE1B-2364C684CA65}" type="slidenum">
              <a:rPr lang="ko-KR" altLang="en-US" smtClean="0"/>
              <a:t>‹#›</a:t>
            </a:fld>
            <a:endParaRPr lang="ko-KR" altLang="en-US"/>
          </a:p>
        </p:txBody>
      </p:sp>
    </p:spTree>
    <p:extLst>
      <p:ext uri="{BB962C8B-B14F-4D97-AF65-F5344CB8AC3E}">
        <p14:creationId xmlns:p14="http://schemas.microsoft.com/office/powerpoint/2010/main" val="3890378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image" Target="NULL"/><Relationship Id="rId3" Type="http://schemas.openxmlformats.org/officeDocument/2006/relationships/image" Target="../media/image2.jpeg"/><Relationship Id="rId21" Type="http://schemas.openxmlformats.org/officeDocument/2006/relationships/image" Target="NUL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image" Target="NULL"/><Relationship Id="rId50" Type="http://schemas.openxmlformats.org/officeDocument/2006/relationships/image" Target="../media/image7.pn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46" Type="http://schemas.openxmlformats.org/officeDocument/2006/relationships/image" Target="NULL"/><Relationship Id="rId2" Type="http://schemas.openxmlformats.org/officeDocument/2006/relationships/image" Target="../media/image1.jpeg"/><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41"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40" Type="http://schemas.openxmlformats.org/officeDocument/2006/relationships/image" Target="NULL"/><Relationship Id="rId45" Type="http://schemas.openxmlformats.org/officeDocument/2006/relationships/image" Target="NULL"/><Relationship Id="rId5" Type="http://schemas.openxmlformats.org/officeDocument/2006/relationships/image" Target="../media/image4.png"/><Relationship Id="rId15"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image" Target="../media/image6.png"/><Relationship Id="rId10" Type="http://schemas.openxmlformats.org/officeDocument/2006/relationships/image" Target="NULL"/><Relationship Id="rId19" Type="http://schemas.openxmlformats.org/officeDocument/2006/relationships/image" Target="NULL"/><Relationship Id="rId31" Type="http://schemas.openxmlformats.org/officeDocument/2006/relationships/image" Target="NULL"/><Relationship Id="rId44" Type="http://schemas.openxmlformats.org/officeDocument/2006/relationships/image" Target="NULL"/><Relationship Id="rId4" Type="http://schemas.openxmlformats.org/officeDocument/2006/relationships/image" Target="../media/image3.jpeg"/><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media/image5.png"/><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22.png"/><Relationship Id="rId8"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30275211" cy="42798610"/>
          </a:xfrm>
          <a:prstGeom prst="rect">
            <a:avLst/>
          </a:prstGeom>
        </p:spPr>
      </p:pic>
      <p:sp>
        <p:nvSpPr>
          <p:cNvPr id="8" name="직사각형 7">
            <a:extLst>
              <a:ext uri="{FF2B5EF4-FFF2-40B4-BE49-F238E27FC236}">
                <a16:creationId xmlns:a16="http://schemas.microsoft.com/office/drawing/2014/main" id="{0C4F6042-46F5-40CD-B0E2-683EBD466EF5}"/>
              </a:ext>
            </a:extLst>
          </p:cNvPr>
          <p:cNvSpPr/>
          <p:nvPr/>
        </p:nvSpPr>
        <p:spPr>
          <a:xfrm>
            <a:off x="14443784" y="15897372"/>
            <a:ext cx="7200000" cy="1260000"/>
          </a:xfrm>
          <a:prstGeom prst="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59">
            <a:extLst>
              <a:ext uri="{FF2B5EF4-FFF2-40B4-BE49-F238E27FC236}">
                <a16:creationId xmlns:a16="http://schemas.microsoft.com/office/drawing/2014/main" id="{5BBD6D75-9225-48A0-9B67-240926C42A96}"/>
              </a:ext>
            </a:extLst>
          </p:cNvPr>
          <p:cNvSpPr/>
          <p:nvPr/>
        </p:nvSpPr>
        <p:spPr>
          <a:xfrm>
            <a:off x="1766063" y="17166389"/>
            <a:ext cx="12175950" cy="17059443"/>
          </a:xfrm>
          <a:prstGeom prst="rect">
            <a:avLst/>
          </a:prstGeom>
          <a:solidFill>
            <a:schemeClr val="bg1"/>
          </a:solidFill>
          <a:ln w="127000">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n>
                <a:solidFill>
                  <a:schemeClr val="tx1"/>
                </a:solidFill>
              </a:ln>
            </a:endParaRPr>
          </a:p>
        </p:txBody>
      </p:sp>
      <p:sp>
        <p:nvSpPr>
          <p:cNvPr id="12" name="Rectangle 63">
            <a:extLst>
              <a:ext uri="{FF2B5EF4-FFF2-40B4-BE49-F238E27FC236}">
                <a16:creationId xmlns:a16="http://schemas.microsoft.com/office/drawing/2014/main" id="{A94F04A7-ADAA-4E15-9A36-8C86558A3C25}"/>
              </a:ext>
            </a:extLst>
          </p:cNvPr>
          <p:cNvSpPr/>
          <p:nvPr/>
        </p:nvSpPr>
        <p:spPr>
          <a:xfrm>
            <a:off x="14443783" y="17170730"/>
            <a:ext cx="13962277" cy="17055101"/>
          </a:xfrm>
          <a:prstGeom prst="rect">
            <a:avLst/>
          </a:prstGeom>
          <a:solidFill>
            <a:schemeClr val="bg1"/>
          </a:solidFill>
          <a:ln w="127000">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n>
                <a:solidFill>
                  <a:schemeClr val="tx1"/>
                </a:solidFill>
              </a:ln>
              <a:latin typeface="연세소제목체" panose="02030504000101010101" pitchFamily="18" charset="-127"/>
              <a:ea typeface="연세소제목체" panose="02030504000101010101" pitchFamily="18" charset="-127"/>
            </a:endParaRPr>
          </a:p>
        </p:txBody>
      </p:sp>
      <p:sp>
        <p:nvSpPr>
          <p:cNvPr id="14" name="Title 1">
            <a:extLst>
              <a:ext uri="{FF2B5EF4-FFF2-40B4-BE49-F238E27FC236}">
                <a16:creationId xmlns:a16="http://schemas.microsoft.com/office/drawing/2014/main" id="{92223BBA-F9EE-4CEA-B638-AC45A65BC5D3}"/>
              </a:ext>
            </a:extLst>
          </p:cNvPr>
          <p:cNvSpPr txBox="1">
            <a:spLocks/>
          </p:cNvSpPr>
          <p:nvPr/>
        </p:nvSpPr>
        <p:spPr>
          <a:xfrm>
            <a:off x="1766062" y="15906390"/>
            <a:ext cx="7200000" cy="1260000"/>
          </a:xfrm>
          <a:prstGeom prst="rect">
            <a:avLst/>
          </a:prstGeom>
          <a:solidFill>
            <a:srgbClr val="000066"/>
          </a:solidFill>
          <a:ln>
            <a:solidFill>
              <a:srgbClr val="000066"/>
            </a:solidFill>
          </a:ln>
        </p:spPr>
        <p:txBody>
          <a:bodyPr vert="horz" wrap="square" lIns="137154" tIns="68577" rIns="137154" bIns="68577" rtlCol="0" anchor="ctr" anchorCtr="1">
            <a:spAutoFit/>
          </a:bodyPr>
          <a:lstStyle>
            <a:lvl1pPr algn="l" defTabSz="914360" rtl="0" eaLnBrk="1" latinLnBrk="0" hangingPunct="1">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YonseiLogo" panose="00000400000000000000" pitchFamily="2" charset="0"/>
                <a:cs typeface="Arial" pitchFamily="34" charset="0"/>
              </a:rPr>
              <a:t>Proposed Scheme</a:t>
            </a:r>
          </a:p>
        </p:txBody>
      </p:sp>
      <p:sp>
        <p:nvSpPr>
          <p:cNvPr id="23" name="Title 1">
            <a:extLst>
              <a:ext uri="{FF2B5EF4-FFF2-40B4-BE49-F238E27FC236}">
                <a16:creationId xmlns:a16="http://schemas.microsoft.com/office/drawing/2014/main" id="{61FB2624-76F9-4180-8D71-98C0976D2034}"/>
              </a:ext>
            </a:extLst>
          </p:cNvPr>
          <p:cNvSpPr txBox="1">
            <a:spLocks/>
          </p:cNvSpPr>
          <p:nvPr/>
        </p:nvSpPr>
        <p:spPr>
          <a:xfrm>
            <a:off x="14443784" y="16097029"/>
            <a:ext cx="7200000" cy="877157"/>
          </a:xfrm>
          <a:prstGeom prst="rect">
            <a:avLst/>
          </a:prstGeom>
          <a:noFill/>
          <a:ln>
            <a:noFill/>
          </a:ln>
        </p:spPr>
        <p:txBody>
          <a:bodyPr vert="horz" wrap="square" lIns="137154" tIns="68577" rIns="137154" bIns="68577" rtlCol="0" anchor="ctr" anchorCtr="1">
            <a:spAutoFit/>
          </a:bodyPr>
          <a:lstStyle>
            <a:lvl1pPr algn="l" defTabSz="914360" rtl="0" eaLnBrk="1" latinLnBrk="0" hangingPunct="1">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YonseiLogo" panose="00000400000000000000" pitchFamily="2" charset="0"/>
                <a:cs typeface="Arial" pitchFamily="34" charset="0"/>
              </a:rPr>
              <a:t>Experimental Results</a:t>
            </a:r>
          </a:p>
        </p:txBody>
      </p:sp>
      <p:sp>
        <p:nvSpPr>
          <p:cNvPr id="88" name="TextBox 87">
            <a:extLst>
              <a:ext uri="{FF2B5EF4-FFF2-40B4-BE49-F238E27FC236}">
                <a16:creationId xmlns:a16="http://schemas.microsoft.com/office/drawing/2014/main" id="{373EC256-9923-4678-8063-82800F1C79AF}"/>
              </a:ext>
            </a:extLst>
          </p:cNvPr>
          <p:cNvSpPr txBox="1"/>
          <p:nvPr/>
        </p:nvSpPr>
        <p:spPr>
          <a:xfrm>
            <a:off x="1613662" y="4197950"/>
            <a:ext cx="26640000" cy="5109091"/>
          </a:xfrm>
          <a:prstGeom prst="rect">
            <a:avLst/>
          </a:prstGeom>
          <a:noFill/>
        </p:spPr>
        <p:txBody>
          <a:bodyPr wrap="square" rtlCol="0">
            <a:spAutoFit/>
          </a:bodyPr>
          <a:lstStyle/>
          <a:p>
            <a:pPr algn="ctr"/>
            <a:r>
              <a:rPr lang="en-US" altLang="ko-KR" sz="7500" b="1" dirty="0">
                <a:latin typeface="연세제목체" panose="02030504000101010101" pitchFamily="18" charset="-127"/>
                <a:ea typeface="연세제목체" panose="02030504000101010101" pitchFamily="18" charset="-127"/>
              </a:rPr>
              <a:t>Noise Characteristics of the Charge Sharing Inverter-Based Switched-Capacitor Amplifier</a:t>
            </a:r>
          </a:p>
          <a:p>
            <a:pPr algn="ctr"/>
            <a:endParaRPr lang="en-US" altLang="ko-KR" sz="4800" dirty="0">
              <a:latin typeface="연세제목체" panose="02030504000101010101" pitchFamily="18" charset="-127"/>
              <a:ea typeface="연세제목체" panose="02030504000101010101" pitchFamily="18" charset="-127"/>
            </a:endParaRPr>
          </a:p>
          <a:p>
            <a:r>
              <a:rPr lang="en-US" altLang="ko-KR" sz="5400" dirty="0">
                <a:latin typeface="연세제목체" panose="02030504000101010101" pitchFamily="18" charset="-127"/>
                <a:ea typeface="연세제목체" panose="02030504000101010101" pitchFamily="18" charset="-127"/>
              </a:rPr>
              <a:t> </a:t>
            </a:r>
            <a:r>
              <a:rPr lang="en-US" altLang="ko-KR" sz="6000" dirty="0" err="1">
                <a:latin typeface="연세제목체" panose="02030504000101010101" pitchFamily="18" charset="-127"/>
                <a:ea typeface="연세제목체" panose="02030504000101010101" pitchFamily="18" charset="-127"/>
              </a:rPr>
              <a:t>Kiwon</a:t>
            </a:r>
            <a:r>
              <a:rPr lang="en-US" altLang="ko-KR" sz="6000" dirty="0">
                <a:latin typeface="연세제목체" panose="02030504000101010101" pitchFamily="18" charset="-127"/>
                <a:ea typeface="연세제목체" panose="02030504000101010101" pitchFamily="18" charset="-127"/>
              </a:rPr>
              <a:t> </a:t>
            </a:r>
            <a:r>
              <a:rPr lang="en-US" altLang="ko-KR" sz="6000" dirty="0" err="1">
                <a:latin typeface="연세제목체" panose="02030504000101010101" pitchFamily="18" charset="-127"/>
                <a:ea typeface="연세제목체" panose="02030504000101010101" pitchFamily="18" charset="-127"/>
              </a:rPr>
              <a:t>Seo</a:t>
            </a:r>
            <a:r>
              <a:rPr lang="en-US" altLang="ko-KR" sz="6000" dirty="0">
                <a:latin typeface="연세제목체" panose="02030504000101010101" pitchFamily="18" charset="-127"/>
                <a:ea typeface="연세제목체" panose="02030504000101010101" pitchFamily="18" charset="-127"/>
              </a:rPr>
              <a:t>, Gunhee Han</a:t>
            </a:r>
            <a:endParaRPr lang="en-US" altLang="ko-KR" sz="6600" dirty="0">
              <a:latin typeface="연세제목체" panose="02030504000101010101" pitchFamily="18" charset="-127"/>
              <a:ea typeface="연세제목체" panose="02030504000101010101" pitchFamily="18" charset="-127"/>
            </a:endParaRPr>
          </a:p>
          <a:p>
            <a:endParaRPr lang="en-US" altLang="ko-KR" sz="1400" dirty="0">
              <a:latin typeface="연세제목체" panose="02030504000101010101" pitchFamily="18" charset="-127"/>
              <a:ea typeface="연세제목체" panose="02030504000101010101" pitchFamily="18" charset="-127"/>
            </a:endParaRPr>
          </a:p>
          <a:p>
            <a:r>
              <a:rPr lang="en-US" altLang="ko-KR" sz="5400" dirty="0">
                <a:latin typeface="연세제목체" panose="02030504000101010101" pitchFamily="18" charset="-127"/>
                <a:ea typeface="연세제목체" panose="02030504000101010101" pitchFamily="18" charset="-127"/>
              </a:rPr>
              <a:t> School of Integrated Technology, Yonsei University</a:t>
            </a:r>
            <a:endParaRPr lang="ko-KR" altLang="en-US" sz="5400" dirty="0">
              <a:latin typeface="연세제목체" panose="02030504000101010101" pitchFamily="18" charset="-127"/>
              <a:ea typeface="연세제목체" panose="02030504000101010101" pitchFamily="18" charset="-127"/>
            </a:endParaRPr>
          </a:p>
        </p:txBody>
      </p:sp>
      <p:pic>
        <p:nvPicPr>
          <p:cNvPr id="89" name="Picture 16">
            <a:extLst>
              <a:ext uri="{FF2B5EF4-FFF2-40B4-BE49-F238E27FC236}">
                <a16:creationId xmlns:a16="http://schemas.microsoft.com/office/drawing/2014/main" id="{9631C108-0F22-4F28-A23A-079584FE49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31" t="18608" r="8624" b="18818"/>
          <a:stretch/>
        </p:blipFill>
        <p:spPr>
          <a:xfrm>
            <a:off x="20713654" y="7059222"/>
            <a:ext cx="7231306" cy="2160000"/>
          </a:xfrm>
          <a:prstGeom prst="rect">
            <a:avLst/>
          </a:prstGeom>
        </p:spPr>
      </p:pic>
      <p:sp>
        <p:nvSpPr>
          <p:cNvPr id="92" name="직사각형 91">
            <a:extLst>
              <a:ext uri="{FF2B5EF4-FFF2-40B4-BE49-F238E27FC236}">
                <a16:creationId xmlns:a16="http://schemas.microsoft.com/office/drawing/2014/main" id="{CDBCB579-1BC2-4B03-B105-5941D8DE310D}"/>
              </a:ext>
            </a:extLst>
          </p:cNvPr>
          <p:cNvSpPr/>
          <p:nvPr/>
        </p:nvSpPr>
        <p:spPr>
          <a:xfrm>
            <a:off x="1766061" y="34780438"/>
            <a:ext cx="7200000" cy="1260000"/>
          </a:xfrm>
          <a:prstGeom prst="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Rectangle 63">
            <a:extLst>
              <a:ext uri="{FF2B5EF4-FFF2-40B4-BE49-F238E27FC236}">
                <a16:creationId xmlns:a16="http://schemas.microsoft.com/office/drawing/2014/main" id="{540E759F-3D36-4891-AEF2-EA2BDE584873}"/>
              </a:ext>
            </a:extLst>
          </p:cNvPr>
          <p:cNvSpPr/>
          <p:nvPr/>
        </p:nvSpPr>
        <p:spPr>
          <a:xfrm>
            <a:off x="1766061" y="36053798"/>
            <a:ext cx="26640000" cy="4349140"/>
          </a:xfrm>
          <a:prstGeom prst="rect">
            <a:avLst/>
          </a:prstGeom>
          <a:solidFill>
            <a:schemeClr val="bg1"/>
          </a:solidFill>
          <a:ln w="127000">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n>
                <a:solidFill>
                  <a:schemeClr val="tx1"/>
                </a:solidFill>
              </a:ln>
              <a:latin typeface="연세소제목체" panose="02030504000101010101" pitchFamily="18" charset="-127"/>
              <a:ea typeface="연세소제목체" panose="02030504000101010101" pitchFamily="18" charset="-127"/>
            </a:endParaRPr>
          </a:p>
        </p:txBody>
      </p:sp>
      <p:sp>
        <p:nvSpPr>
          <p:cNvPr id="94" name="Title 1">
            <a:extLst>
              <a:ext uri="{FF2B5EF4-FFF2-40B4-BE49-F238E27FC236}">
                <a16:creationId xmlns:a16="http://schemas.microsoft.com/office/drawing/2014/main" id="{E996C8BF-F605-442F-AC12-273B24FF6743}"/>
              </a:ext>
            </a:extLst>
          </p:cNvPr>
          <p:cNvSpPr txBox="1">
            <a:spLocks/>
          </p:cNvSpPr>
          <p:nvPr/>
        </p:nvSpPr>
        <p:spPr>
          <a:xfrm>
            <a:off x="1766061" y="34980095"/>
            <a:ext cx="7200000" cy="877157"/>
          </a:xfrm>
          <a:prstGeom prst="rect">
            <a:avLst/>
          </a:prstGeom>
          <a:noFill/>
          <a:ln>
            <a:noFill/>
          </a:ln>
        </p:spPr>
        <p:txBody>
          <a:bodyPr vert="horz" wrap="square" lIns="137154" tIns="68577" rIns="137154" bIns="68577" rtlCol="0" anchor="ctr" anchorCtr="1">
            <a:spAutoFit/>
          </a:bodyPr>
          <a:lstStyle>
            <a:lvl1pPr algn="l" defTabSz="914360" rtl="0" eaLnBrk="1" latinLnBrk="0" hangingPunct="1">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YonseiLogo" panose="00000400000000000000" pitchFamily="2" charset="0"/>
                <a:cs typeface="Arial" pitchFamily="34" charset="0"/>
              </a:rPr>
              <a:t>Conclusion</a:t>
            </a:r>
          </a:p>
        </p:txBody>
      </p:sp>
      <p:sp>
        <p:nvSpPr>
          <p:cNvPr id="95" name="직사각형 94">
            <a:extLst>
              <a:ext uri="{FF2B5EF4-FFF2-40B4-BE49-F238E27FC236}">
                <a16:creationId xmlns:a16="http://schemas.microsoft.com/office/drawing/2014/main" id="{DBD2B503-7D55-4F2F-B6EC-355D2CDD7567}"/>
              </a:ext>
            </a:extLst>
          </p:cNvPr>
          <p:cNvSpPr/>
          <p:nvPr/>
        </p:nvSpPr>
        <p:spPr>
          <a:xfrm>
            <a:off x="1766061" y="9718654"/>
            <a:ext cx="7200000" cy="1260000"/>
          </a:xfrm>
          <a:prstGeom prst="rect">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ectangle 63">
            <a:extLst>
              <a:ext uri="{FF2B5EF4-FFF2-40B4-BE49-F238E27FC236}">
                <a16:creationId xmlns:a16="http://schemas.microsoft.com/office/drawing/2014/main" id="{11CE29CE-0D37-4BE4-978E-0DE1E288E185}"/>
              </a:ext>
            </a:extLst>
          </p:cNvPr>
          <p:cNvSpPr/>
          <p:nvPr/>
        </p:nvSpPr>
        <p:spPr>
          <a:xfrm>
            <a:off x="1766061" y="10992014"/>
            <a:ext cx="26640000" cy="4337393"/>
          </a:xfrm>
          <a:prstGeom prst="rect">
            <a:avLst/>
          </a:prstGeom>
          <a:solidFill>
            <a:schemeClr val="bg1"/>
          </a:solidFill>
          <a:ln w="127000">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n>
                <a:solidFill>
                  <a:schemeClr val="tx1"/>
                </a:solidFill>
              </a:ln>
              <a:latin typeface="연세소제목체" panose="02030504000101010101" pitchFamily="18" charset="-127"/>
              <a:ea typeface="연세소제목체" panose="02030504000101010101" pitchFamily="18" charset="-127"/>
            </a:endParaRPr>
          </a:p>
        </p:txBody>
      </p:sp>
      <p:sp>
        <p:nvSpPr>
          <p:cNvPr id="97" name="Title 1">
            <a:extLst>
              <a:ext uri="{FF2B5EF4-FFF2-40B4-BE49-F238E27FC236}">
                <a16:creationId xmlns:a16="http://schemas.microsoft.com/office/drawing/2014/main" id="{C60B9A1D-C4EC-449B-902D-211D52FBE31A}"/>
              </a:ext>
            </a:extLst>
          </p:cNvPr>
          <p:cNvSpPr txBox="1">
            <a:spLocks/>
          </p:cNvSpPr>
          <p:nvPr/>
        </p:nvSpPr>
        <p:spPr>
          <a:xfrm>
            <a:off x="1766061" y="9918311"/>
            <a:ext cx="7200000" cy="877157"/>
          </a:xfrm>
          <a:prstGeom prst="rect">
            <a:avLst/>
          </a:prstGeom>
          <a:noFill/>
          <a:ln>
            <a:noFill/>
          </a:ln>
        </p:spPr>
        <p:txBody>
          <a:bodyPr vert="horz" wrap="square" lIns="137154" tIns="68577" rIns="137154" bIns="68577" rtlCol="0" anchor="ctr" anchorCtr="1">
            <a:spAutoFit/>
          </a:bodyPr>
          <a:lstStyle>
            <a:lvl1pPr algn="l" defTabSz="914360" rtl="0" eaLnBrk="1" latinLnBrk="0" hangingPunct="1">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YonseiLogo" panose="00000400000000000000" pitchFamily="2" charset="0"/>
                <a:cs typeface="Arial" pitchFamily="34" charset="0"/>
              </a:rPr>
              <a:t>Abstract</a:t>
            </a:r>
          </a:p>
        </p:txBody>
      </p:sp>
      <p:sp>
        <p:nvSpPr>
          <p:cNvPr id="3" name="TextBox 2">
            <a:extLst>
              <a:ext uri="{FF2B5EF4-FFF2-40B4-BE49-F238E27FC236}">
                <a16:creationId xmlns:a16="http://schemas.microsoft.com/office/drawing/2014/main" id="{0C2F16B9-3081-47E2-BC65-ADD3FD29D7C6}"/>
              </a:ext>
            </a:extLst>
          </p:cNvPr>
          <p:cNvSpPr txBox="1"/>
          <p:nvPr/>
        </p:nvSpPr>
        <p:spPr>
          <a:xfrm>
            <a:off x="2070914" y="11220932"/>
            <a:ext cx="26065650" cy="3785652"/>
          </a:xfrm>
          <a:prstGeom prst="rect">
            <a:avLst/>
          </a:prstGeom>
          <a:noFill/>
        </p:spPr>
        <p:txBody>
          <a:bodyPr wrap="square" rtlCol="0">
            <a:spAutoFit/>
          </a:bodyPr>
          <a:lstStyle/>
          <a:p>
            <a:pPr algn="just"/>
            <a:r>
              <a:rPr lang="en-US" altLang="ko-KR" sz="4800" b="1" dirty="0"/>
              <a:t>This research presents a new type of switched-capacitor amplifier, which operates without virtual ground and using auto-switched charge sharing . The proposed architecture achieves 13dB and 4dB advanced noise performances at 1Hz and 1KHz compared to the inverter-based switched capacitor amplifier. Proposed and compared amplifiers are fabricated in a 180nm CMOS technology and consuming 12.6uW and 12.4uW from 1.8V supply. </a:t>
            </a:r>
            <a:r>
              <a:rPr lang="en-US" altLang="ko-KR" sz="4800" dirty="0"/>
              <a:t> </a:t>
            </a:r>
            <a:endParaRPr lang="ko-KR" altLang="en-US" sz="4800" dirty="0"/>
          </a:p>
        </p:txBody>
      </p:sp>
      <p:pic>
        <p:nvPicPr>
          <p:cNvPr id="16" name="그림 15" descr="회로, 전자기기이(가) 표시된 사진&#10;&#10;자동 생성된 설명">
            <a:extLst>
              <a:ext uri="{FF2B5EF4-FFF2-40B4-BE49-F238E27FC236}">
                <a16:creationId xmlns:a16="http://schemas.microsoft.com/office/drawing/2014/main" id="{8704436D-6BC3-4C8F-AF42-C5B4178568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968" t="12186" r="11405" b="13490"/>
          <a:stretch/>
        </p:blipFill>
        <p:spPr>
          <a:xfrm>
            <a:off x="14780397" y="25649186"/>
            <a:ext cx="4284960" cy="3753970"/>
          </a:xfrm>
          <a:prstGeom prst="rect">
            <a:avLst/>
          </a:prstGeom>
        </p:spPr>
      </p:pic>
      <p:sp>
        <p:nvSpPr>
          <p:cNvPr id="99" name="TextBox 98">
            <a:extLst>
              <a:ext uri="{FF2B5EF4-FFF2-40B4-BE49-F238E27FC236}">
                <a16:creationId xmlns:a16="http://schemas.microsoft.com/office/drawing/2014/main" id="{2153F0E9-D161-45B3-A2D4-5308BC71971D}"/>
              </a:ext>
            </a:extLst>
          </p:cNvPr>
          <p:cNvSpPr txBox="1"/>
          <p:nvPr/>
        </p:nvSpPr>
        <p:spPr>
          <a:xfrm>
            <a:off x="4976111" y="21025361"/>
            <a:ext cx="6073970" cy="461665"/>
          </a:xfrm>
          <a:prstGeom prst="rect">
            <a:avLst/>
          </a:prstGeom>
          <a:noFill/>
        </p:spPr>
        <p:txBody>
          <a:bodyPr wrap="none" rtlCol="0">
            <a:spAutoFit/>
          </a:bodyPr>
          <a:lstStyle/>
          <a:p>
            <a:r>
              <a:rPr lang="en-US" altLang="ko-KR" sz="2400" b="1" dirty="0">
                <a:latin typeface="연세소제목체" panose="02030504000101010101" pitchFamily="18" charset="-127"/>
                <a:ea typeface="연세소제목체" panose="02030504000101010101" pitchFamily="18" charset="-127"/>
              </a:rPr>
              <a:t>(A) Conventional </a:t>
            </a:r>
            <a:r>
              <a:rPr lang="en-US" altLang="ko-KR" sz="2400" b="1" dirty="0" err="1">
                <a:latin typeface="연세소제목체" panose="02030504000101010101" pitchFamily="18" charset="-127"/>
                <a:ea typeface="연세소제목체" panose="02030504000101010101" pitchFamily="18" charset="-127"/>
              </a:rPr>
              <a:t>sc</a:t>
            </a:r>
            <a:r>
              <a:rPr lang="en-US" altLang="ko-KR" sz="2400" b="1" dirty="0">
                <a:latin typeface="연세소제목체" panose="02030504000101010101" pitchFamily="18" charset="-127"/>
                <a:ea typeface="연세소제목체" panose="02030504000101010101" pitchFamily="18" charset="-127"/>
              </a:rPr>
              <a:t>-amplifier Operation</a:t>
            </a:r>
          </a:p>
        </p:txBody>
      </p:sp>
      <p:sp>
        <p:nvSpPr>
          <p:cNvPr id="100" name="TextBox 99">
            <a:extLst>
              <a:ext uri="{FF2B5EF4-FFF2-40B4-BE49-F238E27FC236}">
                <a16:creationId xmlns:a16="http://schemas.microsoft.com/office/drawing/2014/main" id="{8F1DD52E-E46E-4DCC-BF98-EBC2F39E2ACD}"/>
              </a:ext>
            </a:extLst>
          </p:cNvPr>
          <p:cNvSpPr txBox="1"/>
          <p:nvPr/>
        </p:nvSpPr>
        <p:spPr>
          <a:xfrm>
            <a:off x="4317410" y="25784654"/>
            <a:ext cx="7803418" cy="461665"/>
          </a:xfrm>
          <a:prstGeom prst="rect">
            <a:avLst/>
          </a:prstGeom>
          <a:noFill/>
        </p:spPr>
        <p:txBody>
          <a:bodyPr wrap="none" rtlCol="0">
            <a:spAutoFit/>
          </a:bodyPr>
          <a:lstStyle/>
          <a:p>
            <a:r>
              <a:rPr lang="en-US" altLang="ko-KR" sz="2400" b="1" dirty="0">
                <a:latin typeface="연세소제목체" panose="02030504000101010101" pitchFamily="18" charset="-127"/>
                <a:ea typeface="연세소제목체" panose="02030504000101010101" pitchFamily="18" charset="-127"/>
              </a:rPr>
              <a:t>(B) Proposed charge sharing </a:t>
            </a:r>
            <a:r>
              <a:rPr lang="en-US" altLang="ko-KR" sz="2400" b="1" dirty="0" err="1">
                <a:latin typeface="연세소제목체" panose="02030504000101010101" pitchFamily="18" charset="-127"/>
                <a:ea typeface="연세소제목체" panose="02030504000101010101" pitchFamily="18" charset="-127"/>
              </a:rPr>
              <a:t>sc</a:t>
            </a:r>
            <a:r>
              <a:rPr lang="en-US" altLang="ko-KR" sz="2400" b="1" dirty="0">
                <a:latin typeface="연세소제목체" panose="02030504000101010101" pitchFamily="18" charset="-127"/>
                <a:ea typeface="연세소제목체" panose="02030504000101010101" pitchFamily="18" charset="-127"/>
              </a:rPr>
              <a:t>-amplifier Operation</a:t>
            </a:r>
          </a:p>
        </p:txBody>
      </p:sp>
      <p:grpSp>
        <p:nvGrpSpPr>
          <p:cNvPr id="101" name="그룹 100">
            <a:extLst>
              <a:ext uri="{FF2B5EF4-FFF2-40B4-BE49-F238E27FC236}">
                <a16:creationId xmlns:a16="http://schemas.microsoft.com/office/drawing/2014/main" id="{C3716E2B-36DD-4690-9D58-76E1BBC55F85}"/>
              </a:ext>
            </a:extLst>
          </p:cNvPr>
          <p:cNvGrpSpPr/>
          <p:nvPr/>
        </p:nvGrpSpPr>
        <p:grpSpPr>
          <a:xfrm>
            <a:off x="2890064" y="17837167"/>
            <a:ext cx="10149870" cy="3167768"/>
            <a:chOff x="15525542" y="9611018"/>
            <a:chExt cx="11451823" cy="3574107"/>
          </a:xfrm>
        </p:grpSpPr>
        <p:pic>
          <p:nvPicPr>
            <p:cNvPr id="102" name="그림 101">
              <a:extLst>
                <a:ext uri="{FF2B5EF4-FFF2-40B4-BE49-F238E27FC236}">
                  <a16:creationId xmlns:a16="http://schemas.microsoft.com/office/drawing/2014/main" id="{BD153865-9E80-494E-856C-D122E554C8A7}"/>
                </a:ext>
              </a:extLst>
            </p:cNvPr>
            <p:cNvPicPr>
              <a:picLocks noChangeAspect="1"/>
            </p:cNvPicPr>
            <p:nvPr/>
          </p:nvPicPr>
          <p:blipFill rotWithShape="1">
            <a:blip r:embed="rId5">
              <a:extLst>
                <a:ext uri="{28A0092B-C50C-407E-A947-70E740481C1C}">
                  <a14:useLocalDpi xmlns:a14="http://schemas.microsoft.com/office/drawing/2010/main" val="0"/>
                </a:ext>
              </a:extLst>
            </a:blip>
            <a:srcRect r="9663"/>
            <a:stretch/>
          </p:blipFill>
          <p:spPr>
            <a:xfrm>
              <a:off x="16050557" y="9628513"/>
              <a:ext cx="10926808" cy="3556612"/>
            </a:xfrm>
            <a:prstGeom prst="rect">
              <a:avLst/>
            </a:prstGeom>
          </p:spPr>
        </p:pic>
        <p:sp>
          <p:nvSpPr>
            <p:cNvPr id="103" name="TextBox 102">
              <a:extLst>
                <a:ext uri="{FF2B5EF4-FFF2-40B4-BE49-F238E27FC236}">
                  <a16:creationId xmlns:a16="http://schemas.microsoft.com/office/drawing/2014/main" id="{9A74A9BD-D941-476B-BBED-63A42F95F290}"/>
                </a:ext>
              </a:extLst>
            </p:cNvPr>
            <p:cNvSpPr txBox="1"/>
            <p:nvPr/>
          </p:nvSpPr>
          <p:spPr>
            <a:xfrm>
              <a:off x="16659972" y="9926332"/>
              <a:ext cx="1219200" cy="369332"/>
            </a:xfrm>
            <a:prstGeom prst="rect">
              <a:avLst/>
            </a:prstGeom>
            <a:noFill/>
          </p:spPr>
          <p:txBody>
            <a:bodyPr wrap="square" rtlCol="0">
              <a:spAutoFit/>
            </a:bodyPr>
            <a:lstStyle/>
            <a:p>
              <a:r>
                <a:rPr lang="en-US" altLang="ko-KR" sz="1800" b="1" i="1" dirty="0"/>
                <a:t>Phase</a:t>
              </a:r>
              <a:r>
                <a:rPr lang="ko-KR" altLang="en-US" sz="1800" b="1" i="1" dirty="0"/>
                <a:t> </a:t>
              </a:r>
              <a:r>
                <a:rPr lang="en-US" altLang="ko-KR" sz="1800" b="1" i="1" dirty="0"/>
                <a:t>1</a:t>
              </a:r>
              <a:endParaRPr lang="ko-KR" altLang="en-US" sz="1800" b="1" i="1" dirty="0"/>
            </a:p>
          </p:txBody>
        </p:sp>
        <p:sp>
          <p:nvSpPr>
            <p:cNvPr id="104" name="TextBox 103">
              <a:extLst>
                <a:ext uri="{FF2B5EF4-FFF2-40B4-BE49-F238E27FC236}">
                  <a16:creationId xmlns:a16="http://schemas.microsoft.com/office/drawing/2014/main" id="{A80CFAD5-006B-44DE-8B07-4D361F65D016}"/>
                </a:ext>
              </a:extLst>
            </p:cNvPr>
            <p:cNvSpPr txBox="1"/>
            <p:nvPr/>
          </p:nvSpPr>
          <p:spPr>
            <a:xfrm>
              <a:off x="22004860" y="9926332"/>
              <a:ext cx="1219200" cy="369332"/>
            </a:xfrm>
            <a:prstGeom prst="rect">
              <a:avLst/>
            </a:prstGeom>
            <a:noFill/>
          </p:spPr>
          <p:txBody>
            <a:bodyPr wrap="square" rtlCol="0">
              <a:spAutoFit/>
            </a:bodyPr>
            <a:lstStyle/>
            <a:p>
              <a:r>
                <a:rPr lang="en-US" altLang="ko-KR" sz="1800" b="1" i="1" dirty="0"/>
                <a:t>Phase</a:t>
              </a:r>
              <a:r>
                <a:rPr lang="ko-KR" altLang="en-US" sz="1800" b="1" i="1" dirty="0"/>
                <a:t> </a:t>
              </a:r>
              <a:r>
                <a:rPr lang="en-US" altLang="ko-KR" sz="1800" b="1" i="1" dirty="0"/>
                <a:t>2</a:t>
              </a:r>
              <a:endParaRPr lang="ko-KR" altLang="en-US" sz="1800" b="1" i="1" dirty="0"/>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1C64D6F7-6239-484C-8BBE-2810643C29E9}"/>
                    </a:ext>
                  </a:extLst>
                </p:cNvPr>
                <p:cNvSpPr txBox="1"/>
                <p:nvPr/>
              </p:nvSpPr>
              <p:spPr>
                <a:xfrm>
                  <a:off x="15525542" y="11199649"/>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𝑽</m:t>
                            </m:r>
                          </m:e>
                          <m:sub>
                            <m:r>
                              <a:rPr lang="en-US" altLang="ko-KR" sz="2400" b="1" i="1" dirty="0" smtClean="0">
                                <a:latin typeface="Cambria Math" panose="02040503050406030204" pitchFamily="18" charset="0"/>
                              </a:rPr>
                              <m:t>𝒊𝒏</m:t>
                            </m:r>
                          </m:sub>
                        </m:sSub>
                      </m:oMath>
                    </m:oMathPara>
                  </a14:m>
                  <a:endParaRPr lang="ko-KR" altLang="en-US" sz="2400" b="1" i="1" dirty="0"/>
                </a:p>
              </p:txBody>
            </p:sp>
          </mc:Choice>
          <mc:Fallback xmlns="">
            <p:sp>
              <p:nvSpPr>
                <p:cNvPr id="116" name="TextBox 115">
                  <a:extLst>
                    <a:ext uri="{FF2B5EF4-FFF2-40B4-BE49-F238E27FC236}">
                      <a16:creationId xmlns:a16="http://schemas.microsoft.com/office/drawing/2014/main" id="{917B57D1-D13A-4845-B7E9-131CAD276E4D}"/>
                    </a:ext>
                  </a:extLst>
                </p:cNvPr>
                <p:cNvSpPr txBox="1">
                  <a:spLocks noRot="1" noChangeAspect="1" noMove="1" noResize="1" noEditPoints="1" noAdjustHandles="1" noChangeArrowheads="1" noChangeShapeType="1" noTextEdit="1"/>
                </p:cNvSpPr>
                <p:nvPr/>
              </p:nvSpPr>
              <p:spPr>
                <a:xfrm>
                  <a:off x="15525542" y="11199649"/>
                  <a:ext cx="1219200" cy="461665"/>
                </a:xfrm>
                <a:prstGeom prst="rect">
                  <a:avLst/>
                </a:prstGeom>
                <a:blipFill>
                  <a:blip r:embed="rId6"/>
                  <a:stretch>
                    <a:fillRect b="-1470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1E968120-5E87-4AC3-9637-2CC4FC6AB5C3}"/>
                    </a:ext>
                  </a:extLst>
                </p:cNvPr>
                <p:cNvSpPr txBox="1"/>
                <p:nvPr/>
              </p:nvSpPr>
              <p:spPr>
                <a:xfrm>
                  <a:off x="20810399" y="11199649"/>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𝑽</m:t>
                            </m:r>
                          </m:e>
                          <m:sub>
                            <m:r>
                              <a:rPr lang="en-US" altLang="ko-KR" sz="2400" b="1" i="1" dirty="0" smtClean="0">
                                <a:latin typeface="Cambria Math" panose="02040503050406030204" pitchFamily="18" charset="0"/>
                              </a:rPr>
                              <m:t>𝒊𝒏</m:t>
                            </m:r>
                          </m:sub>
                        </m:sSub>
                      </m:oMath>
                    </m:oMathPara>
                  </a14:m>
                  <a:endParaRPr lang="ko-KR" altLang="en-US" sz="2400" b="1" i="1" dirty="0"/>
                </a:p>
              </p:txBody>
            </p:sp>
          </mc:Choice>
          <mc:Fallback xmlns="">
            <p:sp>
              <p:nvSpPr>
                <p:cNvPr id="117" name="TextBox 116">
                  <a:extLst>
                    <a:ext uri="{FF2B5EF4-FFF2-40B4-BE49-F238E27FC236}">
                      <a16:creationId xmlns:a16="http://schemas.microsoft.com/office/drawing/2014/main" id="{19632FA2-53E5-4F65-8E7B-9B5F828A22F8}"/>
                    </a:ext>
                  </a:extLst>
                </p:cNvPr>
                <p:cNvSpPr txBox="1">
                  <a:spLocks noRot="1" noChangeAspect="1" noMove="1" noResize="1" noEditPoints="1" noAdjustHandles="1" noChangeArrowheads="1" noChangeShapeType="1" noTextEdit="1"/>
                </p:cNvSpPr>
                <p:nvPr/>
              </p:nvSpPr>
              <p:spPr>
                <a:xfrm>
                  <a:off x="20810399" y="11199649"/>
                  <a:ext cx="1219200" cy="461665"/>
                </a:xfrm>
                <a:prstGeom prst="rect">
                  <a:avLst/>
                </a:prstGeom>
                <a:blipFill>
                  <a:blip r:embed="rId7"/>
                  <a:stretch>
                    <a:fillRect b="-1470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8B1328FD-0233-4DB6-A7B5-7489E5CB293E}"/>
                    </a:ext>
                  </a:extLst>
                </p:cNvPr>
                <p:cNvSpPr txBox="1"/>
                <p:nvPr/>
              </p:nvSpPr>
              <p:spPr>
                <a:xfrm>
                  <a:off x="16223105" y="10972241"/>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20" name="TextBox 119">
                  <a:extLst>
                    <a:ext uri="{FF2B5EF4-FFF2-40B4-BE49-F238E27FC236}">
                      <a16:creationId xmlns:a16="http://schemas.microsoft.com/office/drawing/2014/main" id="{26877C2A-6BD2-4ECF-9A9F-61E5A08F91EB}"/>
                    </a:ext>
                  </a:extLst>
                </p:cNvPr>
                <p:cNvSpPr txBox="1">
                  <a:spLocks noRot="1" noChangeAspect="1" noMove="1" noResize="1" noEditPoints="1" noAdjustHandles="1" noChangeArrowheads="1" noChangeShapeType="1" noTextEdit="1"/>
                </p:cNvSpPr>
                <p:nvPr/>
              </p:nvSpPr>
              <p:spPr>
                <a:xfrm>
                  <a:off x="16223105" y="10972241"/>
                  <a:ext cx="1219200" cy="416707"/>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13C1FB13-C91B-45C9-A9DA-59D09D63A8C1}"/>
                    </a:ext>
                  </a:extLst>
                </p:cNvPr>
                <p:cNvSpPr txBox="1"/>
                <p:nvPr/>
              </p:nvSpPr>
              <p:spPr>
                <a:xfrm>
                  <a:off x="17693500" y="11759036"/>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21" name="TextBox 120">
                  <a:extLst>
                    <a:ext uri="{FF2B5EF4-FFF2-40B4-BE49-F238E27FC236}">
                      <a16:creationId xmlns:a16="http://schemas.microsoft.com/office/drawing/2014/main" id="{0DB839F0-61C5-4CC9-918F-4C402A0A84E0}"/>
                    </a:ext>
                  </a:extLst>
                </p:cNvPr>
                <p:cNvSpPr txBox="1">
                  <a:spLocks noRot="1" noChangeAspect="1" noMove="1" noResize="1" noEditPoints="1" noAdjustHandles="1" noChangeArrowheads="1" noChangeShapeType="1" noTextEdit="1"/>
                </p:cNvSpPr>
                <p:nvPr/>
              </p:nvSpPr>
              <p:spPr>
                <a:xfrm>
                  <a:off x="17693500" y="11759036"/>
                  <a:ext cx="1219200" cy="416707"/>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13AE1DE3-A60B-4E0C-B094-9F32B93DFF1B}"/>
                    </a:ext>
                  </a:extLst>
                </p:cNvPr>
                <p:cNvSpPr txBox="1"/>
                <p:nvPr/>
              </p:nvSpPr>
              <p:spPr>
                <a:xfrm>
                  <a:off x="19723856" y="10348165"/>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22" name="TextBox 121">
                  <a:extLst>
                    <a:ext uri="{FF2B5EF4-FFF2-40B4-BE49-F238E27FC236}">
                      <a16:creationId xmlns:a16="http://schemas.microsoft.com/office/drawing/2014/main" id="{FA7B8FFE-2F82-4DE2-B25F-CF9AD4A72523}"/>
                    </a:ext>
                  </a:extLst>
                </p:cNvPr>
                <p:cNvSpPr txBox="1">
                  <a:spLocks noRot="1" noChangeAspect="1" noMove="1" noResize="1" noEditPoints="1" noAdjustHandles="1" noChangeArrowheads="1" noChangeShapeType="1" noTextEdit="1"/>
                </p:cNvSpPr>
                <p:nvPr/>
              </p:nvSpPr>
              <p:spPr>
                <a:xfrm>
                  <a:off x="19723856" y="10348165"/>
                  <a:ext cx="1219200" cy="416707"/>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F507FB7A-F65C-4449-9A14-05BBF42C5D94}"/>
                    </a:ext>
                  </a:extLst>
                </p:cNvPr>
                <p:cNvSpPr txBox="1"/>
                <p:nvPr/>
              </p:nvSpPr>
              <p:spPr>
                <a:xfrm>
                  <a:off x="21809721" y="11778830"/>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𝟐</m:t>
                            </m:r>
                          </m:sub>
                        </m:sSub>
                      </m:oMath>
                    </m:oMathPara>
                  </a14:m>
                  <a:endParaRPr lang="ko-KR" altLang="en-US" sz="1800" b="1" i="1" dirty="0"/>
                </a:p>
              </p:txBody>
            </p:sp>
          </mc:Choice>
          <mc:Fallback xmlns="">
            <p:sp>
              <p:nvSpPr>
                <p:cNvPr id="123" name="TextBox 122">
                  <a:extLst>
                    <a:ext uri="{FF2B5EF4-FFF2-40B4-BE49-F238E27FC236}">
                      <a16:creationId xmlns:a16="http://schemas.microsoft.com/office/drawing/2014/main" id="{34BB9FD9-9D4E-4D09-BDA9-9B510C911AB7}"/>
                    </a:ext>
                  </a:extLst>
                </p:cNvPr>
                <p:cNvSpPr txBox="1">
                  <a:spLocks noRot="1" noChangeAspect="1" noMove="1" noResize="1" noEditPoints="1" noAdjustHandles="1" noChangeArrowheads="1" noChangeShapeType="1" noTextEdit="1"/>
                </p:cNvSpPr>
                <p:nvPr/>
              </p:nvSpPr>
              <p:spPr>
                <a:xfrm>
                  <a:off x="21809721" y="11778830"/>
                  <a:ext cx="1219200" cy="416707"/>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AC762948-E1CD-4142-9012-6D8D4A143A00}"/>
                    </a:ext>
                  </a:extLst>
                </p:cNvPr>
                <p:cNvSpPr txBox="1"/>
                <p:nvPr/>
              </p:nvSpPr>
              <p:spPr>
                <a:xfrm>
                  <a:off x="16558885" y="11746572"/>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Ø</m:t>
                            </m:r>
                          </m:e>
                          <m:sub>
                            <m:r>
                              <a:rPr lang="en-US" altLang="ko-KR" sz="1800" b="1" i="1" dirty="0" smtClean="0">
                                <a:latin typeface="Cambria Math" panose="02040503050406030204" pitchFamily="18" charset="0"/>
                              </a:rPr>
                              <m:t>𝟐</m:t>
                            </m:r>
                          </m:sub>
                        </m:sSub>
                      </m:oMath>
                    </m:oMathPara>
                  </a14:m>
                  <a:endParaRPr lang="ko-KR" altLang="en-US" sz="1800" b="1" i="1" dirty="0"/>
                </a:p>
              </p:txBody>
            </p:sp>
          </mc:Choice>
          <mc:Fallback xmlns="">
            <p:sp>
              <p:nvSpPr>
                <p:cNvPr id="125" name="TextBox 124">
                  <a:extLst>
                    <a:ext uri="{FF2B5EF4-FFF2-40B4-BE49-F238E27FC236}">
                      <a16:creationId xmlns:a16="http://schemas.microsoft.com/office/drawing/2014/main" id="{DD6DDE66-0241-466B-8E1E-67FE56FA6399}"/>
                    </a:ext>
                  </a:extLst>
                </p:cNvPr>
                <p:cNvSpPr txBox="1">
                  <a:spLocks noRot="1" noChangeAspect="1" noMove="1" noResize="1" noEditPoints="1" noAdjustHandles="1" noChangeArrowheads="1" noChangeShapeType="1" noTextEdit="1"/>
                </p:cNvSpPr>
                <p:nvPr/>
              </p:nvSpPr>
              <p:spPr>
                <a:xfrm>
                  <a:off x="16558885" y="11746572"/>
                  <a:ext cx="1219200" cy="416707"/>
                </a:xfrm>
                <a:prstGeom prst="rect">
                  <a:avLst/>
                </a:prstGeom>
                <a:blipFill>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9F516887-8D57-4D70-AC2C-BC74EF4C657F}"/>
                    </a:ext>
                  </a:extLst>
                </p:cNvPr>
                <p:cNvSpPr txBox="1"/>
                <p:nvPr/>
              </p:nvSpPr>
              <p:spPr>
                <a:xfrm>
                  <a:off x="23028921" y="11759036"/>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26" name="TextBox 125">
                  <a:extLst>
                    <a:ext uri="{FF2B5EF4-FFF2-40B4-BE49-F238E27FC236}">
                      <a16:creationId xmlns:a16="http://schemas.microsoft.com/office/drawing/2014/main" id="{7E00D342-170C-4D49-BB5C-1C9FBD4D28C0}"/>
                    </a:ext>
                  </a:extLst>
                </p:cNvPr>
                <p:cNvSpPr txBox="1">
                  <a:spLocks noRot="1" noChangeAspect="1" noMove="1" noResize="1" noEditPoints="1" noAdjustHandles="1" noChangeArrowheads="1" noChangeShapeType="1" noTextEdit="1"/>
                </p:cNvSpPr>
                <p:nvPr/>
              </p:nvSpPr>
              <p:spPr>
                <a:xfrm>
                  <a:off x="23028921" y="11759036"/>
                  <a:ext cx="1219200" cy="416707"/>
                </a:xfrm>
                <a:prstGeom prst="rect">
                  <a:avLst/>
                </a:prstGeom>
                <a:blipFill>
                  <a:blip r:embed="rId1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121C4DB-21B6-4C63-8250-9564FD89A298}"/>
                    </a:ext>
                  </a:extLst>
                </p:cNvPr>
                <p:cNvSpPr txBox="1"/>
                <p:nvPr/>
              </p:nvSpPr>
              <p:spPr>
                <a:xfrm>
                  <a:off x="21578114" y="10859572"/>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27" name="TextBox 126">
                  <a:extLst>
                    <a:ext uri="{FF2B5EF4-FFF2-40B4-BE49-F238E27FC236}">
                      <a16:creationId xmlns:a16="http://schemas.microsoft.com/office/drawing/2014/main" id="{FDA3CC6C-BD6E-4A4E-90B1-CEDF1BC68407}"/>
                    </a:ext>
                  </a:extLst>
                </p:cNvPr>
                <p:cNvSpPr txBox="1">
                  <a:spLocks noRot="1" noChangeAspect="1" noMove="1" noResize="1" noEditPoints="1" noAdjustHandles="1" noChangeArrowheads="1" noChangeShapeType="1" noTextEdit="1"/>
                </p:cNvSpPr>
                <p:nvPr/>
              </p:nvSpPr>
              <p:spPr>
                <a:xfrm>
                  <a:off x="21578114" y="10859572"/>
                  <a:ext cx="1219200" cy="416707"/>
                </a:xfrm>
                <a:prstGeom prst="rect">
                  <a:avLst/>
                </a:prstGeom>
                <a:blipFill>
                  <a:blip r:embed="rId1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A27FC223-97D9-4559-9EEE-430EC0D9D7C9}"/>
                    </a:ext>
                  </a:extLst>
                </p:cNvPr>
                <p:cNvSpPr txBox="1"/>
                <p:nvPr/>
              </p:nvSpPr>
              <p:spPr>
                <a:xfrm>
                  <a:off x="25017620" y="10343444"/>
                  <a:ext cx="1219200" cy="416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28" name="TextBox 127">
                  <a:extLst>
                    <a:ext uri="{FF2B5EF4-FFF2-40B4-BE49-F238E27FC236}">
                      <a16:creationId xmlns:a16="http://schemas.microsoft.com/office/drawing/2014/main" id="{9654BB46-05E2-4A8D-86CB-2D83BDD5ED09}"/>
                    </a:ext>
                  </a:extLst>
                </p:cNvPr>
                <p:cNvSpPr txBox="1">
                  <a:spLocks noRot="1" noChangeAspect="1" noMove="1" noResize="1" noEditPoints="1" noAdjustHandles="1" noChangeArrowheads="1" noChangeShapeType="1" noTextEdit="1"/>
                </p:cNvSpPr>
                <p:nvPr/>
              </p:nvSpPr>
              <p:spPr>
                <a:xfrm>
                  <a:off x="25017620" y="10343444"/>
                  <a:ext cx="1219200" cy="416707"/>
                </a:xfrm>
                <a:prstGeom prst="rect">
                  <a:avLst/>
                </a:prstGeom>
                <a:blipFill>
                  <a:blip r:embed="rId1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4C65E7EA-4097-43A9-A8F2-D5BD62F1C515}"/>
                    </a:ext>
                  </a:extLst>
                </p:cNvPr>
                <p:cNvSpPr txBox="1"/>
                <p:nvPr/>
              </p:nvSpPr>
              <p:spPr>
                <a:xfrm>
                  <a:off x="17417537" y="10867239"/>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𝟏</m:t>
                            </m:r>
                          </m:sub>
                        </m:sSub>
                      </m:oMath>
                    </m:oMathPara>
                  </a14:m>
                  <a:endParaRPr lang="ko-KR" altLang="en-US" sz="2400" b="1" i="1" dirty="0"/>
                </a:p>
              </p:txBody>
            </p:sp>
          </mc:Choice>
          <mc:Fallback xmlns="">
            <p:sp>
              <p:nvSpPr>
                <p:cNvPr id="142" name="TextBox 141">
                  <a:extLst>
                    <a:ext uri="{FF2B5EF4-FFF2-40B4-BE49-F238E27FC236}">
                      <a16:creationId xmlns:a16="http://schemas.microsoft.com/office/drawing/2014/main" id="{2F302CDC-4930-4D6D-9C3F-8F8400A20A47}"/>
                    </a:ext>
                  </a:extLst>
                </p:cNvPr>
                <p:cNvSpPr txBox="1">
                  <a:spLocks noRot="1" noChangeAspect="1" noMove="1" noResize="1" noEditPoints="1" noAdjustHandles="1" noChangeArrowheads="1" noChangeShapeType="1" noTextEdit="1"/>
                </p:cNvSpPr>
                <p:nvPr/>
              </p:nvSpPr>
              <p:spPr>
                <a:xfrm>
                  <a:off x="17417537" y="10867239"/>
                  <a:ext cx="1219200" cy="461665"/>
                </a:xfrm>
                <a:prstGeom prst="rect">
                  <a:avLst/>
                </a:prstGeom>
                <a:blipFill>
                  <a:blip r:embed="rId16"/>
                  <a:stretch>
                    <a:fillRect b="-1641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5CFFEB5-6500-46BE-B6F0-46BF79E7A90E}"/>
                    </a:ext>
                  </a:extLst>
                </p:cNvPr>
                <p:cNvSpPr txBox="1"/>
                <p:nvPr/>
              </p:nvSpPr>
              <p:spPr>
                <a:xfrm>
                  <a:off x="18552152" y="10867239"/>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𝟐</m:t>
                            </m:r>
                          </m:sub>
                        </m:sSub>
                      </m:oMath>
                    </m:oMathPara>
                  </a14:m>
                  <a:endParaRPr lang="ko-KR" altLang="en-US" sz="2400" b="1" i="1" dirty="0"/>
                </a:p>
              </p:txBody>
            </p:sp>
          </mc:Choice>
          <mc:Fallback xmlns="">
            <p:sp>
              <p:nvSpPr>
                <p:cNvPr id="143" name="TextBox 142">
                  <a:extLst>
                    <a:ext uri="{FF2B5EF4-FFF2-40B4-BE49-F238E27FC236}">
                      <a16:creationId xmlns:a16="http://schemas.microsoft.com/office/drawing/2014/main" id="{5755CBD6-4F5B-4B72-A208-23C5862C272D}"/>
                    </a:ext>
                  </a:extLst>
                </p:cNvPr>
                <p:cNvSpPr txBox="1">
                  <a:spLocks noRot="1" noChangeAspect="1" noMove="1" noResize="1" noEditPoints="1" noAdjustHandles="1" noChangeArrowheads="1" noChangeShapeType="1" noTextEdit="1"/>
                </p:cNvSpPr>
                <p:nvPr/>
              </p:nvSpPr>
              <p:spPr>
                <a:xfrm>
                  <a:off x="18552152" y="10867239"/>
                  <a:ext cx="1219200" cy="461665"/>
                </a:xfrm>
                <a:prstGeom prst="rect">
                  <a:avLst/>
                </a:prstGeom>
                <a:blipFill>
                  <a:blip r:embed="rId17"/>
                  <a:stretch>
                    <a:fillRect b="-1641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789D2B1-2512-46EF-9085-35F459AAB3A3}"/>
                    </a:ext>
                  </a:extLst>
                </p:cNvPr>
                <p:cNvSpPr txBox="1"/>
                <p:nvPr/>
              </p:nvSpPr>
              <p:spPr>
                <a:xfrm>
                  <a:off x="19066199" y="9611517"/>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𝟑</m:t>
                            </m:r>
                          </m:sub>
                        </m:sSub>
                      </m:oMath>
                    </m:oMathPara>
                  </a14:m>
                  <a:endParaRPr lang="ko-KR" altLang="en-US" sz="2400" b="1" i="1" dirty="0"/>
                </a:p>
              </p:txBody>
            </p:sp>
          </mc:Choice>
          <mc:Fallback xmlns="">
            <p:sp>
              <p:nvSpPr>
                <p:cNvPr id="144" name="TextBox 143">
                  <a:extLst>
                    <a:ext uri="{FF2B5EF4-FFF2-40B4-BE49-F238E27FC236}">
                      <a16:creationId xmlns:a16="http://schemas.microsoft.com/office/drawing/2014/main" id="{CD57C1FA-6E5F-4A8D-AC6E-3E71D81238F1}"/>
                    </a:ext>
                  </a:extLst>
                </p:cNvPr>
                <p:cNvSpPr txBox="1">
                  <a:spLocks noRot="1" noChangeAspect="1" noMove="1" noResize="1" noEditPoints="1" noAdjustHandles="1" noChangeArrowheads="1" noChangeShapeType="1" noTextEdit="1"/>
                </p:cNvSpPr>
                <p:nvPr/>
              </p:nvSpPr>
              <p:spPr>
                <a:xfrm>
                  <a:off x="19066199" y="9611517"/>
                  <a:ext cx="1219200" cy="461665"/>
                </a:xfrm>
                <a:prstGeom prst="rect">
                  <a:avLst/>
                </a:prstGeom>
                <a:blipFill>
                  <a:blip r:embed="rId18"/>
                  <a:stretch>
                    <a:fillRect b="-1470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1195165-1A00-44F0-8F6A-51AAD3FBE5BA}"/>
                    </a:ext>
                  </a:extLst>
                </p:cNvPr>
                <p:cNvSpPr txBox="1"/>
                <p:nvPr/>
              </p:nvSpPr>
              <p:spPr>
                <a:xfrm>
                  <a:off x="22694355" y="10866740"/>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𝟏</m:t>
                            </m:r>
                          </m:sub>
                        </m:sSub>
                      </m:oMath>
                    </m:oMathPara>
                  </a14:m>
                  <a:endParaRPr lang="ko-KR" altLang="en-US" sz="2400" b="1" i="1" dirty="0"/>
                </a:p>
              </p:txBody>
            </p:sp>
          </mc:Choice>
          <mc:Fallback xmlns="">
            <p:sp>
              <p:nvSpPr>
                <p:cNvPr id="145" name="TextBox 144">
                  <a:extLst>
                    <a:ext uri="{FF2B5EF4-FFF2-40B4-BE49-F238E27FC236}">
                      <a16:creationId xmlns:a16="http://schemas.microsoft.com/office/drawing/2014/main" id="{CF482E62-2904-48D8-90C3-93BB3FC44828}"/>
                    </a:ext>
                  </a:extLst>
                </p:cNvPr>
                <p:cNvSpPr txBox="1">
                  <a:spLocks noRot="1" noChangeAspect="1" noMove="1" noResize="1" noEditPoints="1" noAdjustHandles="1" noChangeArrowheads="1" noChangeShapeType="1" noTextEdit="1"/>
                </p:cNvSpPr>
                <p:nvPr/>
              </p:nvSpPr>
              <p:spPr>
                <a:xfrm>
                  <a:off x="22694355" y="10866740"/>
                  <a:ext cx="1219200" cy="461665"/>
                </a:xfrm>
                <a:prstGeom prst="rect">
                  <a:avLst/>
                </a:prstGeom>
                <a:blipFill>
                  <a:blip r:embed="rId19"/>
                  <a:stretch>
                    <a:fillRect b="-1492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8B67197-57B4-430B-B048-104179347F34}"/>
                    </a:ext>
                  </a:extLst>
                </p:cNvPr>
                <p:cNvSpPr txBox="1"/>
                <p:nvPr/>
              </p:nvSpPr>
              <p:spPr>
                <a:xfrm>
                  <a:off x="23828970" y="10866740"/>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𝟐</m:t>
                            </m:r>
                          </m:sub>
                        </m:sSub>
                      </m:oMath>
                    </m:oMathPara>
                  </a14:m>
                  <a:endParaRPr lang="ko-KR" altLang="en-US" sz="2400" b="1" i="1" dirty="0"/>
                </a:p>
              </p:txBody>
            </p:sp>
          </mc:Choice>
          <mc:Fallback xmlns="">
            <p:sp>
              <p:nvSpPr>
                <p:cNvPr id="146" name="TextBox 145">
                  <a:extLst>
                    <a:ext uri="{FF2B5EF4-FFF2-40B4-BE49-F238E27FC236}">
                      <a16:creationId xmlns:a16="http://schemas.microsoft.com/office/drawing/2014/main" id="{AFDE313B-84D0-4CEE-9ADD-E587275E7BEE}"/>
                    </a:ext>
                  </a:extLst>
                </p:cNvPr>
                <p:cNvSpPr txBox="1">
                  <a:spLocks noRot="1" noChangeAspect="1" noMove="1" noResize="1" noEditPoints="1" noAdjustHandles="1" noChangeArrowheads="1" noChangeShapeType="1" noTextEdit="1"/>
                </p:cNvSpPr>
                <p:nvPr/>
              </p:nvSpPr>
              <p:spPr>
                <a:xfrm>
                  <a:off x="23828970" y="10866740"/>
                  <a:ext cx="1219200" cy="461665"/>
                </a:xfrm>
                <a:prstGeom prst="rect">
                  <a:avLst/>
                </a:prstGeom>
                <a:blipFill>
                  <a:blip r:embed="rId20"/>
                  <a:stretch>
                    <a:fillRect b="-1492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3E94EC02-24AD-4F9D-8535-FA4DA7168589}"/>
                    </a:ext>
                  </a:extLst>
                </p:cNvPr>
                <p:cNvSpPr txBox="1"/>
                <p:nvPr/>
              </p:nvSpPr>
              <p:spPr>
                <a:xfrm>
                  <a:off x="24343017" y="9611018"/>
                  <a:ext cx="1219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dirty="0" smtClean="0">
                                <a:latin typeface="Cambria Math" panose="02040503050406030204" pitchFamily="18" charset="0"/>
                              </a:rPr>
                            </m:ctrlPr>
                          </m:sSubPr>
                          <m:e>
                            <m:r>
                              <a:rPr lang="en-US" altLang="ko-KR" sz="2400" b="1" i="1" dirty="0" smtClean="0">
                                <a:latin typeface="Cambria Math" panose="02040503050406030204" pitchFamily="18" charset="0"/>
                              </a:rPr>
                              <m:t>𝑪</m:t>
                            </m:r>
                          </m:e>
                          <m:sub>
                            <m:r>
                              <a:rPr lang="en-US" altLang="ko-KR" sz="2400" b="1" i="1" dirty="0" smtClean="0">
                                <a:latin typeface="Cambria Math" panose="02040503050406030204" pitchFamily="18" charset="0"/>
                              </a:rPr>
                              <m:t>𝟑</m:t>
                            </m:r>
                          </m:sub>
                        </m:sSub>
                      </m:oMath>
                    </m:oMathPara>
                  </a14:m>
                  <a:endParaRPr lang="ko-KR" altLang="en-US" sz="2400" b="1" i="1" dirty="0"/>
                </a:p>
              </p:txBody>
            </p:sp>
          </mc:Choice>
          <mc:Fallback xmlns="">
            <p:sp>
              <p:nvSpPr>
                <p:cNvPr id="147" name="TextBox 146">
                  <a:extLst>
                    <a:ext uri="{FF2B5EF4-FFF2-40B4-BE49-F238E27FC236}">
                      <a16:creationId xmlns:a16="http://schemas.microsoft.com/office/drawing/2014/main" id="{B99AD608-5272-446D-8BA2-6D41A64D7A41}"/>
                    </a:ext>
                  </a:extLst>
                </p:cNvPr>
                <p:cNvSpPr txBox="1">
                  <a:spLocks noRot="1" noChangeAspect="1" noMove="1" noResize="1" noEditPoints="1" noAdjustHandles="1" noChangeArrowheads="1" noChangeShapeType="1" noTextEdit="1"/>
                </p:cNvSpPr>
                <p:nvPr/>
              </p:nvSpPr>
              <p:spPr>
                <a:xfrm>
                  <a:off x="24343017" y="9611018"/>
                  <a:ext cx="1219200" cy="461665"/>
                </a:xfrm>
                <a:prstGeom prst="rect">
                  <a:avLst/>
                </a:prstGeom>
                <a:blipFill>
                  <a:blip r:embed="rId21"/>
                  <a:stretch>
                    <a:fillRect b="-14706"/>
                  </a:stretch>
                </a:blipFill>
              </p:spPr>
              <p:txBody>
                <a:bodyPr/>
                <a:lstStyle/>
                <a:p>
                  <a:r>
                    <a:rPr lang="ko-KR" altLang="en-US">
                      <a:noFill/>
                    </a:rPr>
                    <a:t> </a:t>
                  </a:r>
                </a:p>
              </p:txBody>
            </p:sp>
          </mc:Fallback>
        </mc:AlternateContent>
      </p:grpSp>
      <p:grpSp>
        <p:nvGrpSpPr>
          <p:cNvPr id="121" name="그룹 120">
            <a:extLst>
              <a:ext uri="{FF2B5EF4-FFF2-40B4-BE49-F238E27FC236}">
                <a16:creationId xmlns:a16="http://schemas.microsoft.com/office/drawing/2014/main" id="{C443B530-7840-4B3E-AC84-3CC93F8D38C1}"/>
              </a:ext>
            </a:extLst>
          </p:cNvPr>
          <p:cNvGrpSpPr/>
          <p:nvPr/>
        </p:nvGrpSpPr>
        <p:grpSpPr>
          <a:xfrm>
            <a:off x="2757253" y="21962742"/>
            <a:ext cx="10346019" cy="3625367"/>
            <a:chOff x="15216198" y="14100783"/>
            <a:chExt cx="12195100" cy="4273307"/>
          </a:xfrm>
        </p:grpSpPr>
        <p:grpSp>
          <p:nvGrpSpPr>
            <p:cNvPr id="122" name="그룹 121">
              <a:extLst>
                <a:ext uri="{FF2B5EF4-FFF2-40B4-BE49-F238E27FC236}">
                  <a16:creationId xmlns:a16="http://schemas.microsoft.com/office/drawing/2014/main" id="{D126306A-7445-497E-9FBF-EB5B801AEEF0}"/>
                </a:ext>
              </a:extLst>
            </p:cNvPr>
            <p:cNvGrpSpPr/>
            <p:nvPr/>
          </p:nvGrpSpPr>
          <p:grpSpPr>
            <a:xfrm>
              <a:off x="15216198" y="14100783"/>
              <a:ext cx="12195100" cy="4273307"/>
              <a:chOff x="14945083" y="14373735"/>
              <a:chExt cx="12253952" cy="4344698"/>
            </a:xfrm>
          </p:grpSpPr>
          <p:pic>
            <p:nvPicPr>
              <p:cNvPr id="125" name="그림 124">
                <a:extLst>
                  <a:ext uri="{FF2B5EF4-FFF2-40B4-BE49-F238E27FC236}">
                    <a16:creationId xmlns:a16="http://schemas.microsoft.com/office/drawing/2014/main" id="{09C6C9FA-BBA6-4729-8095-C5BC41CFE9D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140744" y="14373735"/>
                <a:ext cx="11058291" cy="4344698"/>
              </a:xfrm>
              <a:prstGeom prst="rect">
                <a:avLst/>
              </a:prstGeom>
            </p:spPr>
          </p:pic>
          <p:sp>
            <p:nvSpPr>
              <p:cNvPr id="126" name="TextBox 125">
                <a:extLst>
                  <a:ext uri="{FF2B5EF4-FFF2-40B4-BE49-F238E27FC236}">
                    <a16:creationId xmlns:a16="http://schemas.microsoft.com/office/drawing/2014/main" id="{C7220965-8855-4D12-A33D-AAADD4B0EBC3}"/>
                  </a:ext>
                </a:extLst>
              </p:cNvPr>
              <p:cNvSpPr txBox="1"/>
              <p:nvPr/>
            </p:nvSpPr>
            <p:spPr>
              <a:xfrm>
                <a:off x="16493799" y="14500874"/>
                <a:ext cx="1219200" cy="442613"/>
              </a:xfrm>
              <a:prstGeom prst="rect">
                <a:avLst/>
              </a:prstGeom>
              <a:noFill/>
            </p:spPr>
            <p:txBody>
              <a:bodyPr wrap="square" rtlCol="0">
                <a:spAutoFit/>
              </a:bodyPr>
              <a:lstStyle/>
              <a:p>
                <a:r>
                  <a:rPr lang="en-US" altLang="ko-KR" sz="1800" b="1" i="1" dirty="0"/>
                  <a:t>Phase</a:t>
                </a:r>
                <a:r>
                  <a:rPr lang="ko-KR" altLang="en-US" sz="1800" b="1" i="1" dirty="0"/>
                  <a:t> </a:t>
                </a:r>
                <a:r>
                  <a:rPr lang="en-US" altLang="ko-KR" sz="1800" b="1" i="1" dirty="0"/>
                  <a:t>1</a:t>
                </a:r>
                <a:endParaRPr lang="ko-KR" altLang="en-US" sz="1800" b="1" i="1" dirty="0"/>
              </a:p>
            </p:txBody>
          </p:sp>
          <p:sp>
            <p:nvSpPr>
              <p:cNvPr id="127" name="TextBox 126">
                <a:extLst>
                  <a:ext uri="{FF2B5EF4-FFF2-40B4-BE49-F238E27FC236}">
                    <a16:creationId xmlns:a16="http://schemas.microsoft.com/office/drawing/2014/main" id="{5E440CE6-D604-49F2-8EB8-DEEAAA0C4F11}"/>
                  </a:ext>
                </a:extLst>
              </p:cNvPr>
              <p:cNvSpPr txBox="1"/>
              <p:nvPr/>
            </p:nvSpPr>
            <p:spPr>
              <a:xfrm>
                <a:off x="21838687" y="14500874"/>
                <a:ext cx="1219200" cy="442613"/>
              </a:xfrm>
              <a:prstGeom prst="rect">
                <a:avLst/>
              </a:prstGeom>
              <a:noFill/>
            </p:spPr>
            <p:txBody>
              <a:bodyPr wrap="square" rtlCol="0">
                <a:spAutoFit/>
              </a:bodyPr>
              <a:lstStyle/>
              <a:p>
                <a:r>
                  <a:rPr lang="en-US" altLang="ko-KR" sz="1800" b="1" i="1" dirty="0"/>
                  <a:t>Phase</a:t>
                </a:r>
                <a:r>
                  <a:rPr lang="ko-KR" altLang="en-US" sz="1800" b="1" i="1" dirty="0"/>
                  <a:t> </a:t>
                </a:r>
                <a:r>
                  <a:rPr lang="en-US" altLang="ko-KR" sz="1800" b="1" i="1" dirty="0"/>
                  <a:t>2</a:t>
                </a:r>
                <a:endParaRPr lang="ko-KR" altLang="en-US" sz="1800" b="1" i="1" dirty="0"/>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CCB14A9D-5257-43D2-97E9-31F066349165}"/>
                      </a:ext>
                    </a:extLst>
                  </p:cNvPr>
                  <p:cNvSpPr txBox="1"/>
                  <p:nvPr/>
                </p:nvSpPr>
                <p:spPr>
                  <a:xfrm>
                    <a:off x="14945083" y="15742565"/>
                    <a:ext cx="1936773" cy="8060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𝑽</m:t>
                              </m:r>
                            </m:e>
                            <m:sub>
                              <m:r>
                                <a:rPr lang="en-US" altLang="ko-KR" sz="1800" b="1" i="1" dirty="0" smtClean="0">
                                  <a:latin typeface="Cambria Math" panose="02040503050406030204" pitchFamily="18" charset="0"/>
                                </a:rPr>
                                <m:t>𝒊𝒏</m:t>
                              </m:r>
                            </m:sub>
                          </m:sSub>
                          <m:r>
                            <a:rPr lang="en-US" altLang="ko-KR" sz="1800" b="1" i="1" dirty="0" smtClean="0">
                              <a:latin typeface="Cambria Math" panose="02040503050406030204" pitchFamily="18" charset="0"/>
                            </a:rPr>
                            <m:t>+</m:t>
                          </m:r>
                        </m:oMath>
                      </m:oMathPara>
                    </a14:m>
                    <a:endParaRPr lang="en-US" altLang="ko-KR" sz="1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ko-KR" sz="1800" b="1" i="1" dirty="0">
                                  <a:latin typeface="Cambria Math" panose="02040503050406030204" pitchFamily="18" charset="0"/>
                                </a:rPr>
                              </m:ctrlPr>
                            </m:sSubPr>
                            <m:e>
                              <m:r>
                                <a:rPr lang="en-US" altLang="ko-KR" sz="1800" b="1" i="1" dirty="0">
                                  <a:latin typeface="Cambria Math" panose="02040503050406030204" pitchFamily="18" charset="0"/>
                                </a:rPr>
                                <m:t>𝑽</m:t>
                              </m:r>
                            </m:e>
                            <m:sub>
                              <m:r>
                                <a:rPr lang="en-US" altLang="ko-KR" sz="1800" b="1" i="1" dirty="0" smtClean="0">
                                  <a:latin typeface="Cambria Math" panose="02040503050406030204" pitchFamily="18" charset="0"/>
                                </a:rPr>
                                <m:t>𝒓𝒆𝒇</m:t>
                              </m:r>
                            </m:sub>
                          </m:sSub>
                        </m:oMath>
                      </m:oMathPara>
                    </a14:m>
                    <a:endParaRPr lang="ko-KR" altLang="en-US" sz="1800" b="1" i="1" dirty="0"/>
                  </a:p>
                </p:txBody>
              </p:sp>
            </mc:Choice>
            <mc:Fallback xmlns="">
              <p:sp>
                <p:nvSpPr>
                  <p:cNvPr id="118" name="TextBox 117">
                    <a:extLst>
                      <a:ext uri="{FF2B5EF4-FFF2-40B4-BE49-F238E27FC236}">
                        <a16:creationId xmlns:a16="http://schemas.microsoft.com/office/drawing/2014/main" id="{7BE38BE9-1F77-464E-A498-AFB28B51340B}"/>
                      </a:ext>
                    </a:extLst>
                  </p:cNvPr>
                  <p:cNvSpPr txBox="1">
                    <a:spLocks noRot="1" noChangeAspect="1" noMove="1" noResize="1" noEditPoints="1" noAdjustHandles="1" noChangeArrowheads="1" noChangeShapeType="1" noTextEdit="1"/>
                  </p:cNvSpPr>
                  <p:nvPr/>
                </p:nvSpPr>
                <p:spPr>
                  <a:xfrm>
                    <a:off x="14945083" y="15742565"/>
                    <a:ext cx="1936773" cy="806002"/>
                  </a:xfrm>
                  <a:prstGeom prst="rect">
                    <a:avLst/>
                  </a:prstGeom>
                  <a:blipFill>
                    <a:blip r:embed="rId24"/>
                    <a:stretch>
                      <a:fillRect b="-545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F446741E-3863-4BE2-84D2-07A5EACAB97A}"/>
                      </a:ext>
                    </a:extLst>
                  </p:cNvPr>
                  <p:cNvSpPr txBox="1"/>
                  <p:nvPr/>
                </p:nvSpPr>
                <p:spPr>
                  <a:xfrm>
                    <a:off x="16184257" y="15667466"/>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29" name="TextBox 128">
                    <a:extLst>
                      <a:ext uri="{FF2B5EF4-FFF2-40B4-BE49-F238E27FC236}">
                        <a16:creationId xmlns:a16="http://schemas.microsoft.com/office/drawing/2014/main" id="{A6F68B9B-F6E7-4FD7-8496-5EFFA9C8DFCB}"/>
                      </a:ext>
                    </a:extLst>
                  </p:cNvPr>
                  <p:cNvSpPr txBox="1">
                    <a:spLocks noRot="1" noChangeAspect="1" noMove="1" noResize="1" noEditPoints="1" noAdjustHandles="1" noChangeArrowheads="1" noChangeShapeType="1" noTextEdit="1"/>
                  </p:cNvSpPr>
                  <p:nvPr/>
                </p:nvSpPr>
                <p:spPr>
                  <a:xfrm>
                    <a:off x="16184257" y="15667466"/>
                    <a:ext cx="1219200" cy="442613"/>
                  </a:xfrm>
                  <a:prstGeom prst="rect">
                    <a:avLst/>
                  </a:prstGeom>
                  <a:blipFill>
                    <a:blip r:embed="rId2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96C0FBCB-578D-48D3-92E9-F6600F1B1973}"/>
                      </a:ext>
                    </a:extLst>
                  </p:cNvPr>
                  <p:cNvSpPr txBox="1"/>
                  <p:nvPr/>
                </p:nvSpPr>
                <p:spPr>
                  <a:xfrm>
                    <a:off x="18224199" y="15118510"/>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30" name="TextBox 129">
                    <a:extLst>
                      <a:ext uri="{FF2B5EF4-FFF2-40B4-BE49-F238E27FC236}">
                        <a16:creationId xmlns:a16="http://schemas.microsoft.com/office/drawing/2014/main" id="{BC8330C8-6FF1-4C71-BB41-263653C036E0}"/>
                      </a:ext>
                    </a:extLst>
                  </p:cNvPr>
                  <p:cNvSpPr txBox="1">
                    <a:spLocks noRot="1" noChangeAspect="1" noMove="1" noResize="1" noEditPoints="1" noAdjustHandles="1" noChangeArrowheads="1" noChangeShapeType="1" noTextEdit="1"/>
                  </p:cNvSpPr>
                  <p:nvPr/>
                </p:nvSpPr>
                <p:spPr>
                  <a:xfrm>
                    <a:off x="18224199" y="15118510"/>
                    <a:ext cx="1219200" cy="442613"/>
                  </a:xfrm>
                  <a:prstGeom prst="rect">
                    <a:avLst/>
                  </a:prstGeom>
                  <a:blipFill>
                    <a:blip r:embed="rId2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399B21B9-7FFB-4E83-AC14-0BFC07ACB4A6}"/>
                      </a:ext>
                    </a:extLst>
                  </p:cNvPr>
                  <p:cNvSpPr txBox="1"/>
                  <p:nvPr/>
                </p:nvSpPr>
                <p:spPr>
                  <a:xfrm>
                    <a:off x="23730296" y="15111825"/>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31" name="TextBox 130">
                    <a:extLst>
                      <a:ext uri="{FF2B5EF4-FFF2-40B4-BE49-F238E27FC236}">
                        <a16:creationId xmlns:a16="http://schemas.microsoft.com/office/drawing/2014/main" id="{9B9E181D-3ABC-42B0-8B07-77027AA12B7C}"/>
                      </a:ext>
                    </a:extLst>
                  </p:cNvPr>
                  <p:cNvSpPr txBox="1">
                    <a:spLocks noRot="1" noChangeAspect="1" noMove="1" noResize="1" noEditPoints="1" noAdjustHandles="1" noChangeArrowheads="1" noChangeShapeType="1" noTextEdit="1"/>
                  </p:cNvSpPr>
                  <p:nvPr/>
                </p:nvSpPr>
                <p:spPr>
                  <a:xfrm>
                    <a:off x="23730296" y="15111825"/>
                    <a:ext cx="1219200" cy="442613"/>
                  </a:xfrm>
                  <a:prstGeom prst="rect">
                    <a:avLst/>
                  </a:prstGeom>
                  <a:blipFill>
                    <a:blip r:embed="rId2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4C1B7EE7-92C5-4693-A357-7216E9D6A645}"/>
                      </a:ext>
                    </a:extLst>
                  </p:cNvPr>
                  <p:cNvSpPr txBox="1"/>
                  <p:nvPr/>
                </p:nvSpPr>
                <p:spPr>
                  <a:xfrm>
                    <a:off x="21669889" y="15580174"/>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32" name="TextBox 131">
                    <a:extLst>
                      <a:ext uri="{FF2B5EF4-FFF2-40B4-BE49-F238E27FC236}">
                        <a16:creationId xmlns:a16="http://schemas.microsoft.com/office/drawing/2014/main" id="{BD7E8E62-5043-4AE4-A661-C2EA03BCB28B}"/>
                      </a:ext>
                    </a:extLst>
                  </p:cNvPr>
                  <p:cNvSpPr txBox="1">
                    <a:spLocks noRot="1" noChangeAspect="1" noMove="1" noResize="1" noEditPoints="1" noAdjustHandles="1" noChangeArrowheads="1" noChangeShapeType="1" noTextEdit="1"/>
                  </p:cNvSpPr>
                  <p:nvPr/>
                </p:nvSpPr>
                <p:spPr>
                  <a:xfrm>
                    <a:off x="21669889" y="15580174"/>
                    <a:ext cx="1219200" cy="442613"/>
                  </a:xfrm>
                  <a:prstGeom prst="rect">
                    <a:avLst/>
                  </a:prstGeom>
                  <a:blipFill>
                    <a:blip r:embed="rId2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8DFA1B53-2CEC-4302-9007-272A9393BB4A}"/>
                      </a:ext>
                    </a:extLst>
                  </p:cNvPr>
                  <p:cNvSpPr txBox="1"/>
                  <p:nvPr/>
                </p:nvSpPr>
                <p:spPr>
                  <a:xfrm>
                    <a:off x="25091282" y="15016223"/>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33" name="TextBox 132">
                    <a:extLst>
                      <a:ext uri="{FF2B5EF4-FFF2-40B4-BE49-F238E27FC236}">
                        <a16:creationId xmlns:a16="http://schemas.microsoft.com/office/drawing/2014/main" id="{5533F2D7-FA10-4EC2-9502-7CFFAACA4512}"/>
                      </a:ext>
                    </a:extLst>
                  </p:cNvPr>
                  <p:cNvSpPr txBox="1">
                    <a:spLocks noRot="1" noChangeAspect="1" noMove="1" noResize="1" noEditPoints="1" noAdjustHandles="1" noChangeArrowheads="1" noChangeShapeType="1" noTextEdit="1"/>
                  </p:cNvSpPr>
                  <p:nvPr/>
                </p:nvSpPr>
                <p:spPr>
                  <a:xfrm>
                    <a:off x="25091282" y="15016223"/>
                    <a:ext cx="1219200" cy="442613"/>
                  </a:xfrm>
                  <a:prstGeom prst="rect">
                    <a:avLst/>
                  </a:prstGeom>
                  <a:blipFill>
                    <a:blip r:embed="rId2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F519A760-1D85-40BA-AF38-9E612E25F0CB}"/>
                      </a:ext>
                    </a:extLst>
                  </p:cNvPr>
                  <p:cNvSpPr txBox="1"/>
                  <p:nvPr/>
                </p:nvSpPr>
                <p:spPr>
                  <a:xfrm>
                    <a:off x="25862520" y="17460197"/>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Ø</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34" name="TextBox 133">
                    <a:extLst>
                      <a:ext uri="{FF2B5EF4-FFF2-40B4-BE49-F238E27FC236}">
                        <a16:creationId xmlns:a16="http://schemas.microsoft.com/office/drawing/2014/main" id="{144A8181-595D-4E3A-ADF9-9B3B8B99F23F}"/>
                      </a:ext>
                    </a:extLst>
                  </p:cNvPr>
                  <p:cNvSpPr txBox="1">
                    <a:spLocks noRot="1" noChangeAspect="1" noMove="1" noResize="1" noEditPoints="1" noAdjustHandles="1" noChangeArrowheads="1" noChangeShapeType="1" noTextEdit="1"/>
                  </p:cNvSpPr>
                  <p:nvPr/>
                </p:nvSpPr>
                <p:spPr>
                  <a:xfrm>
                    <a:off x="25862520" y="17460197"/>
                    <a:ext cx="1219200" cy="442613"/>
                  </a:xfrm>
                  <a:prstGeom prst="rect">
                    <a:avLst/>
                  </a:prstGeom>
                  <a:blipFill>
                    <a:blip r:embed="rId3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EE03BB44-B3CE-40CF-9650-FBC88FBB3D63}"/>
                      </a:ext>
                    </a:extLst>
                  </p:cNvPr>
                  <p:cNvSpPr txBox="1"/>
                  <p:nvPr/>
                </p:nvSpPr>
                <p:spPr>
                  <a:xfrm>
                    <a:off x="20285399" y="17480443"/>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35" name="TextBox 134">
                    <a:extLst>
                      <a:ext uri="{FF2B5EF4-FFF2-40B4-BE49-F238E27FC236}">
                        <a16:creationId xmlns:a16="http://schemas.microsoft.com/office/drawing/2014/main" id="{E213EDAB-6649-4AF8-B08C-D5BF3D7EF4F7}"/>
                      </a:ext>
                    </a:extLst>
                  </p:cNvPr>
                  <p:cNvSpPr txBox="1">
                    <a:spLocks noRot="1" noChangeAspect="1" noMove="1" noResize="1" noEditPoints="1" noAdjustHandles="1" noChangeArrowheads="1" noChangeShapeType="1" noTextEdit="1"/>
                  </p:cNvSpPr>
                  <p:nvPr/>
                </p:nvSpPr>
                <p:spPr>
                  <a:xfrm>
                    <a:off x="20285399" y="17480443"/>
                    <a:ext cx="1219200" cy="442613"/>
                  </a:xfrm>
                  <a:prstGeom prst="rect">
                    <a:avLst/>
                  </a:prstGeom>
                  <a:blipFill>
                    <a:blip r:embed="rId3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496312BA-EF52-4489-9C46-B51A6A330AA6}"/>
                      </a:ext>
                    </a:extLst>
                  </p:cNvPr>
                  <p:cNvSpPr txBox="1"/>
                  <p:nvPr/>
                </p:nvSpPr>
                <p:spPr>
                  <a:xfrm>
                    <a:off x="19447479" y="15016223"/>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𝟏</m:t>
                              </m:r>
                            </m:sub>
                          </m:sSub>
                        </m:oMath>
                      </m:oMathPara>
                    </a14:m>
                    <a:endParaRPr lang="ko-KR" altLang="en-US" sz="1800" b="1" i="1" dirty="0"/>
                  </a:p>
                </p:txBody>
              </p:sp>
            </mc:Choice>
            <mc:Fallback xmlns="">
              <p:sp>
                <p:nvSpPr>
                  <p:cNvPr id="136" name="TextBox 135">
                    <a:extLst>
                      <a:ext uri="{FF2B5EF4-FFF2-40B4-BE49-F238E27FC236}">
                        <a16:creationId xmlns:a16="http://schemas.microsoft.com/office/drawing/2014/main" id="{8E024750-81DE-4964-9390-EB1DA26AB4D9}"/>
                      </a:ext>
                    </a:extLst>
                  </p:cNvPr>
                  <p:cNvSpPr txBox="1">
                    <a:spLocks noRot="1" noChangeAspect="1" noMove="1" noResize="1" noEditPoints="1" noAdjustHandles="1" noChangeArrowheads="1" noChangeShapeType="1" noTextEdit="1"/>
                  </p:cNvSpPr>
                  <p:nvPr/>
                </p:nvSpPr>
                <p:spPr>
                  <a:xfrm>
                    <a:off x="19447479" y="15016223"/>
                    <a:ext cx="1219200" cy="442613"/>
                  </a:xfrm>
                  <a:prstGeom prst="rect">
                    <a:avLst/>
                  </a:prstGeom>
                  <a:blipFill>
                    <a:blip r:embed="rId3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029716A8-6800-4D43-98C8-CC35F175C27B}"/>
                      </a:ext>
                    </a:extLst>
                  </p:cNvPr>
                  <p:cNvSpPr txBox="1"/>
                  <p:nvPr/>
                </p:nvSpPr>
                <p:spPr>
                  <a:xfrm>
                    <a:off x="18103288" y="16687638"/>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Ø</m:t>
                              </m:r>
                            </m:e>
                            <m:sub>
                              <m:r>
                                <a:rPr lang="en-US" altLang="ko-KR" sz="1800" b="1" i="1" dirty="0" smtClean="0">
                                  <a:latin typeface="Cambria Math" panose="02040503050406030204" pitchFamily="18" charset="0"/>
                                </a:rPr>
                                <m:t>𝟐</m:t>
                              </m:r>
                            </m:sub>
                          </m:sSub>
                        </m:oMath>
                      </m:oMathPara>
                    </a14:m>
                    <a:endParaRPr lang="ko-KR" altLang="en-US" sz="1800" b="1" i="1" dirty="0"/>
                  </a:p>
                </p:txBody>
              </p:sp>
            </mc:Choice>
            <mc:Fallback xmlns="">
              <p:sp>
                <p:nvSpPr>
                  <p:cNvPr id="137" name="TextBox 136">
                    <a:extLst>
                      <a:ext uri="{FF2B5EF4-FFF2-40B4-BE49-F238E27FC236}">
                        <a16:creationId xmlns:a16="http://schemas.microsoft.com/office/drawing/2014/main" id="{84BF7FF3-131D-416B-A2A1-EE5BF3F16BF3}"/>
                      </a:ext>
                    </a:extLst>
                  </p:cNvPr>
                  <p:cNvSpPr txBox="1">
                    <a:spLocks noRot="1" noChangeAspect="1" noMove="1" noResize="1" noEditPoints="1" noAdjustHandles="1" noChangeArrowheads="1" noChangeShapeType="1" noTextEdit="1"/>
                  </p:cNvSpPr>
                  <p:nvPr/>
                </p:nvSpPr>
                <p:spPr>
                  <a:xfrm>
                    <a:off x="18103288" y="16687638"/>
                    <a:ext cx="1219200" cy="442613"/>
                  </a:xfrm>
                  <a:prstGeom prst="rect">
                    <a:avLst/>
                  </a:prstGeom>
                  <a:blipFill>
                    <a:blip r:embed="rId3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D8C3ED14-2D8D-4BAD-A331-77092996C9DB}"/>
                      </a:ext>
                    </a:extLst>
                  </p:cNvPr>
                  <p:cNvSpPr txBox="1"/>
                  <p:nvPr/>
                </p:nvSpPr>
                <p:spPr>
                  <a:xfrm>
                    <a:off x="23559787" y="16809175"/>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𝟐</m:t>
                              </m:r>
                            </m:sub>
                          </m:sSub>
                        </m:oMath>
                      </m:oMathPara>
                    </a14:m>
                    <a:endParaRPr lang="ko-KR" altLang="en-US" sz="1800" b="1" i="1" dirty="0"/>
                  </a:p>
                </p:txBody>
              </p:sp>
            </mc:Choice>
            <mc:Fallback xmlns="">
              <p:sp>
                <p:nvSpPr>
                  <p:cNvPr id="138" name="TextBox 137">
                    <a:extLst>
                      <a:ext uri="{FF2B5EF4-FFF2-40B4-BE49-F238E27FC236}">
                        <a16:creationId xmlns:a16="http://schemas.microsoft.com/office/drawing/2014/main" id="{420C2FC9-B81B-48A4-8DD3-0FD9FE06A9C2}"/>
                      </a:ext>
                    </a:extLst>
                  </p:cNvPr>
                  <p:cNvSpPr txBox="1">
                    <a:spLocks noRot="1" noChangeAspect="1" noMove="1" noResize="1" noEditPoints="1" noAdjustHandles="1" noChangeArrowheads="1" noChangeShapeType="1" noTextEdit="1"/>
                  </p:cNvSpPr>
                  <p:nvPr/>
                </p:nvSpPr>
                <p:spPr>
                  <a:xfrm>
                    <a:off x="23559787" y="16809175"/>
                    <a:ext cx="1219200" cy="442613"/>
                  </a:xfrm>
                  <a:prstGeom prst="rect">
                    <a:avLst/>
                  </a:prstGeom>
                  <a:blipFill>
                    <a:blip r:embed="rId3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629EF5C0-1180-4F1A-8125-CDB17A7AA452}"/>
                      </a:ext>
                    </a:extLst>
                  </p:cNvPr>
                  <p:cNvSpPr txBox="1"/>
                  <p:nvPr/>
                </p:nvSpPr>
                <p:spPr>
                  <a:xfrm>
                    <a:off x="24949496" y="16599758"/>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rgbClr val="FF0000"/>
                                  </a:solidFill>
                                  <a:latin typeface="Cambria Math" panose="02040503050406030204" pitchFamily="18" charset="0"/>
                                </a:rPr>
                              </m:ctrlPr>
                            </m:sSubPr>
                            <m:e>
                              <m:r>
                                <a:rPr lang="en-US" altLang="ko-KR" sz="1800" b="1" i="1" dirty="0" smtClean="0">
                                  <a:solidFill>
                                    <a:srgbClr val="FF0000"/>
                                  </a:solidFill>
                                  <a:latin typeface="Cambria Math" panose="02040503050406030204" pitchFamily="18" charset="0"/>
                                </a:rPr>
                                <m:t>Ø</m:t>
                              </m:r>
                            </m:e>
                            <m:sub>
                              <m:r>
                                <a:rPr lang="en-US" altLang="ko-KR" sz="1800" b="1" i="1" dirty="0" smtClean="0">
                                  <a:solidFill>
                                    <a:srgbClr val="FF0000"/>
                                  </a:solidFill>
                                  <a:latin typeface="Cambria Math" panose="02040503050406030204" pitchFamily="18" charset="0"/>
                                </a:rPr>
                                <m:t>𝟐</m:t>
                              </m:r>
                            </m:sub>
                          </m:sSub>
                        </m:oMath>
                      </m:oMathPara>
                    </a14:m>
                    <a:endParaRPr lang="ko-KR" altLang="en-US" sz="1800" b="1" i="1" dirty="0"/>
                  </a:p>
                </p:txBody>
              </p:sp>
            </mc:Choice>
            <mc:Fallback xmlns="">
              <p:sp>
                <p:nvSpPr>
                  <p:cNvPr id="139" name="TextBox 138">
                    <a:extLst>
                      <a:ext uri="{FF2B5EF4-FFF2-40B4-BE49-F238E27FC236}">
                        <a16:creationId xmlns:a16="http://schemas.microsoft.com/office/drawing/2014/main" id="{4FA56B20-E71E-40BB-A249-17AE2CC61778}"/>
                      </a:ext>
                    </a:extLst>
                  </p:cNvPr>
                  <p:cNvSpPr txBox="1">
                    <a:spLocks noRot="1" noChangeAspect="1" noMove="1" noResize="1" noEditPoints="1" noAdjustHandles="1" noChangeArrowheads="1" noChangeShapeType="1" noTextEdit="1"/>
                  </p:cNvSpPr>
                  <p:nvPr/>
                </p:nvSpPr>
                <p:spPr>
                  <a:xfrm>
                    <a:off x="24949496" y="16599758"/>
                    <a:ext cx="1219200" cy="442613"/>
                  </a:xfrm>
                  <a:prstGeom prst="rect">
                    <a:avLst/>
                  </a:prstGeom>
                  <a:blipFill>
                    <a:blip r:embed="rId3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A689DF6A-45FD-4034-97EE-A6498CF71CBF}"/>
                      </a:ext>
                    </a:extLst>
                  </p:cNvPr>
                  <p:cNvSpPr txBox="1"/>
                  <p:nvPr/>
                </p:nvSpPr>
                <p:spPr>
                  <a:xfrm>
                    <a:off x="19543288" y="16616979"/>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Ø</m:t>
                              </m:r>
                            </m:e>
                            <m:sub>
                              <m:r>
                                <a:rPr lang="en-US" altLang="ko-KR" sz="1800" b="1" i="1" dirty="0" smtClean="0">
                                  <a:latin typeface="Cambria Math" panose="02040503050406030204" pitchFamily="18" charset="0"/>
                                </a:rPr>
                                <m:t>𝟐</m:t>
                              </m:r>
                            </m:sub>
                          </m:sSub>
                        </m:oMath>
                      </m:oMathPara>
                    </a14:m>
                    <a:endParaRPr lang="ko-KR" altLang="en-US" sz="1800" b="1" i="1" dirty="0"/>
                  </a:p>
                </p:txBody>
              </p:sp>
            </mc:Choice>
            <mc:Fallback xmlns="">
              <p:sp>
                <p:nvSpPr>
                  <p:cNvPr id="141" name="TextBox 140">
                    <a:extLst>
                      <a:ext uri="{FF2B5EF4-FFF2-40B4-BE49-F238E27FC236}">
                        <a16:creationId xmlns:a16="http://schemas.microsoft.com/office/drawing/2014/main" id="{D77D2A86-FBB6-4AF7-9103-16E39ACB79B9}"/>
                      </a:ext>
                    </a:extLst>
                  </p:cNvPr>
                  <p:cNvSpPr txBox="1">
                    <a:spLocks noRot="1" noChangeAspect="1" noMove="1" noResize="1" noEditPoints="1" noAdjustHandles="1" noChangeArrowheads="1" noChangeShapeType="1" noTextEdit="1"/>
                  </p:cNvSpPr>
                  <p:nvPr/>
                </p:nvSpPr>
                <p:spPr>
                  <a:xfrm>
                    <a:off x="19543288" y="16616979"/>
                    <a:ext cx="1219200" cy="442613"/>
                  </a:xfrm>
                  <a:prstGeom prst="rect">
                    <a:avLst/>
                  </a:prstGeom>
                  <a:blipFill>
                    <a:blip r:embed="rId3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02F224FF-840F-4546-9E32-3DF2C5B0880F}"/>
                      </a:ext>
                    </a:extLst>
                  </p:cNvPr>
                  <p:cNvSpPr txBox="1"/>
                  <p:nvPr/>
                </p:nvSpPr>
                <p:spPr>
                  <a:xfrm>
                    <a:off x="17205001" y="15593534"/>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𝟏</m:t>
                              </m:r>
                            </m:sub>
                          </m:sSub>
                        </m:oMath>
                      </m:oMathPara>
                    </a14:m>
                    <a:endParaRPr lang="ko-KR" altLang="en-US" sz="1800" b="1" i="1" dirty="0"/>
                  </a:p>
                </p:txBody>
              </p:sp>
            </mc:Choice>
            <mc:Fallback xmlns="">
              <p:sp>
                <p:nvSpPr>
                  <p:cNvPr id="151" name="TextBox 150">
                    <a:extLst>
                      <a:ext uri="{FF2B5EF4-FFF2-40B4-BE49-F238E27FC236}">
                        <a16:creationId xmlns:a16="http://schemas.microsoft.com/office/drawing/2014/main" id="{149F0CCB-F2E1-44D0-8F55-89C03C6AE322}"/>
                      </a:ext>
                    </a:extLst>
                  </p:cNvPr>
                  <p:cNvSpPr txBox="1">
                    <a:spLocks noRot="1" noChangeAspect="1" noMove="1" noResize="1" noEditPoints="1" noAdjustHandles="1" noChangeArrowheads="1" noChangeShapeType="1" noTextEdit="1"/>
                  </p:cNvSpPr>
                  <p:nvPr/>
                </p:nvSpPr>
                <p:spPr>
                  <a:xfrm>
                    <a:off x="17205001" y="15593534"/>
                    <a:ext cx="1219200" cy="442613"/>
                  </a:xfrm>
                  <a:prstGeom prst="rect">
                    <a:avLst/>
                  </a:prstGeom>
                  <a:blipFill>
                    <a:blip r:embed="rId3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106D8DED-1563-4B9F-BD32-F406E4C5411A}"/>
                      </a:ext>
                    </a:extLst>
                  </p:cNvPr>
                  <p:cNvSpPr txBox="1"/>
                  <p:nvPr/>
                </p:nvSpPr>
                <p:spPr>
                  <a:xfrm>
                    <a:off x="18803131" y="17478217"/>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𝟐</m:t>
                              </m:r>
                            </m:sub>
                          </m:sSub>
                        </m:oMath>
                      </m:oMathPara>
                    </a14:m>
                    <a:endParaRPr lang="ko-KR" altLang="en-US" sz="1800" b="1" i="1" dirty="0"/>
                  </a:p>
                </p:txBody>
              </p:sp>
            </mc:Choice>
            <mc:Fallback xmlns="">
              <p:sp>
                <p:nvSpPr>
                  <p:cNvPr id="152" name="TextBox 151">
                    <a:extLst>
                      <a:ext uri="{FF2B5EF4-FFF2-40B4-BE49-F238E27FC236}">
                        <a16:creationId xmlns:a16="http://schemas.microsoft.com/office/drawing/2014/main" id="{DD6B9E62-A8D2-4EAB-9340-F08F27BA50D2}"/>
                      </a:ext>
                    </a:extLst>
                  </p:cNvPr>
                  <p:cNvSpPr txBox="1">
                    <a:spLocks noRot="1" noChangeAspect="1" noMove="1" noResize="1" noEditPoints="1" noAdjustHandles="1" noChangeArrowheads="1" noChangeShapeType="1" noTextEdit="1"/>
                  </p:cNvSpPr>
                  <p:nvPr/>
                </p:nvSpPr>
                <p:spPr>
                  <a:xfrm>
                    <a:off x="18803131" y="17478217"/>
                    <a:ext cx="1219200" cy="442613"/>
                  </a:xfrm>
                  <a:prstGeom prst="rect">
                    <a:avLst/>
                  </a:prstGeom>
                  <a:blipFill>
                    <a:blip r:embed="rId3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31E7F11B-F2C7-4EBF-96DD-4B3AEDD44A54}"/>
                      </a:ext>
                    </a:extLst>
                  </p:cNvPr>
                  <p:cNvSpPr txBox="1"/>
                  <p:nvPr/>
                </p:nvSpPr>
                <p:spPr>
                  <a:xfrm>
                    <a:off x="19591200" y="15838120"/>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𝟑</m:t>
                              </m:r>
                            </m:sub>
                          </m:sSub>
                        </m:oMath>
                      </m:oMathPara>
                    </a14:m>
                    <a:endParaRPr lang="ko-KR" altLang="en-US" sz="1800" b="1" i="1" dirty="0"/>
                  </a:p>
                </p:txBody>
              </p:sp>
            </mc:Choice>
            <mc:Fallback xmlns="">
              <p:sp>
                <p:nvSpPr>
                  <p:cNvPr id="153" name="TextBox 152">
                    <a:extLst>
                      <a:ext uri="{FF2B5EF4-FFF2-40B4-BE49-F238E27FC236}">
                        <a16:creationId xmlns:a16="http://schemas.microsoft.com/office/drawing/2014/main" id="{F95BBD1F-BD8C-41D6-AD9C-02FBA891FB37}"/>
                      </a:ext>
                    </a:extLst>
                  </p:cNvPr>
                  <p:cNvSpPr txBox="1">
                    <a:spLocks noRot="1" noChangeAspect="1" noMove="1" noResize="1" noEditPoints="1" noAdjustHandles="1" noChangeArrowheads="1" noChangeShapeType="1" noTextEdit="1"/>
                  </p:cNvSpPr>
                  <p:nvPr/>
                </p:nvSpPr>
                <p:spPr>
                  <a:xfrm>
                    <a:off x="19591200" y="15838120"/>
                    <a:ext cx="1219200" cy="442613"/>
                  </a:xfrm>
                  <a:prstGeom prst="rect">
                    <a:avLst/>
                  </a:prstGeom>
                  <a:blipFill>
                    <a:blip r:embed="rId3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EA6CE368-524D-40D8-9841-28BE1213CCE1}"/>
                      </a:ext>
                    </a:extLst>
                  </p:cNvPr>
                  <p:cNvSpPr txBox="1"/>
                  <p:nvPr/>
                </p:nvSpPr>
                <p:spPr>
                  <a:xfrm>
                    <a:off x="22694749" y="15593534"/>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𝟏</m:t>
                              </m:r>
                            </m:sub>
                          </m:sSub>
                        </m:oMath>
                      </m:oMathPara>
                    </a14:m>
                    <a:endParaRPr lang="ko-KR" altLang="en-US" sz="1800" b="1" i="1" dirty="0"/>
                  </a:p>
                </p:txBody>
              </p:sp>
            </mc:Choice>
            <mc:Fallback xmlns="">
              <p:sp>
                <p:nvSpPr>
                  <p:cNvPr id="154" name="TextBox 153">
                    <a:extLst>
                      <a:ext uri="{FF2B5EF4-FFF2-40B4-BE49-F238E27FC236}">
                        <a16:creationId xmlns:a16="http://schemas.microsoft.com/office/drawing/2014/main" id="{9C5F5FCD-0397-4DB3-86C2-744723D613CD}"/>
                      </a:ext>
                    </a:extLst>
                  </p:cNvPr>
                  <p:cNvSpPr txBox="1">
                    <a:spLocks noRot="1" noChangeAspect="1" noMove="1" noResize="1" noEditPoints="1" noAdjustHandles="1" noChangeArrowheads="1" noChangeShapeType="1" noTextEdit="1"/>
                  </p:cNvSpPr>
                  <p:nvPr/>
                </p:nvSpPr>
                <p:spPr>
                  <a:xfrm>
                    <a:off x="22694749" y="15593534"/>
                    <a:ext cx="1219200" cy="442613"/>
                  </a:xfrm>
                  <a:prstGeom prst="rect">
                    <a:avLst/>
                  </a:prstGeom>
                  <a:blipFill>
                    <a:blip r:embed="rId4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70C211B4-9DF8-42C3-8891-A426FF054D17}"/>
                      </a:ext>
                    </a:extLst>
                  </p:cNvPr>
                  <p:cNvSpPr txBox="1"/>
                  <p:nvPr/>
                </p:nvSpPr>
                <p:spPr>
                  <a:xfrm>
                    <a:off x="24248122" y="17478217"/>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𝟐</m:t>
                              </m:r>
                            </m:sub>
                          </m:sSub>
                        </m:oMath>
                      </m:oMathPara>
                    </a14:m>
                    <a:endParaRPr lang="ko-KR" altLang="en-US" sz="1800" b="1" i="1" dirty="0"/>
                  </a:p>
                </p:txBody>
              </p:sp>
            </mc:Choice>
            <mc:Fallback xmlns="">
              <p:sp>
                <p:nvSpPr>
                  <p:cNvPr id="155" name="TextBox 154">
                    <a:extLst>
                      <a:ext uri="{FF2B5EF4-FFF2-40B4-BE49-F238E27FC236}">
                        <a16:creationId xmlns:a16="http://schemas.microsoft.com/office/drawing/2014/main" id="{B153CF46-442A-4DE6-95A4-FC04E6D01271}"/>
                      </a:ext>
                    </a:extLst>
                  </p:cNvPr>
                  <p:cNvSpPr txBox="1">
                    <a:spLocks noRot="1" noChangeAspect="1" noMove="1" noResize="1" noEditPoints="1" noAdjustHandles="1" noChangeArrowheads="1" noChangeShapeType="1" noTextEdit="1"/>
                  </p:cNvSpPr>
                  <p:nvPr/>
                </p:nvSpPr>
                <p:spPr>
                  <a:xfrm>
                    <a:off x="24248122" y="17478217"/>
                    <a:ext cx="1219200" cy="442613"/>
                  </a:xfrm>
                  <a:prstGeom prst="rect">
                    <a:avLst/>
                  </a:prstGeom>
                  <a:blipFill>
                    <a:blip r:embed="rId4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EE734BB3-FCFF-4C93-905C-D6ED480E98C1}"/>
                      </a:ext>
                    </a:extLst>
                  </p:cNvPr>
                  <p:cNvSpPr txBox="1"/>
                  <p:nvPr/>
                </p:nvSpPr>
                <p:spPr>
                  <a:xfrm>
                    <a:off x="25047089" y="15839795"/>
                    <a:ext cx="1219200" cy="4426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𝑪</m:t>
                              </m:r>
                            </m:e>
                            <m:sub>
                              <m:r>
                                <a:rPr lang="en-US" altLang="ko-KR" sz="1800" b="1" i="1" dirty="0" smtClean="0">
                                  <a:latin typeface="Cambria Math" panose="02040503050406030204" pitchFamily="18" charset="0"/>
                                </a:rPr>
                                <m:t>𝟑</m:t>
                              </m:r>
                            </m:sub>
                          </m:sSub>
                        </m:oMath>
                      </m:oMathPara>
                    </a14:m>
                    <a:endParaRPr lang="ko-KR" altLang="en-US" sz="1800" b="1" i="1" dirty="0"/>
                  </a:p>
                </p:txBody>
              </p:sp>
            </mc:Choice>
            <mc:Fallback xmlns="">
              <p:sp>
                <p:nvSpPr>
                  <p:cNvPr id="156" name="TextBox 155">
                    <a:extLst>
                      <a:ext uri="{FF2B5EF4-FFF2-40B4-BE49-F238E27FC236}">
                        <a16:creationId xmlns:a16="http://schemas.microsoft.com/office/drawing/2014/main" id="{D68B8457-7D31-4112-982E-28A0DB2ABBDE}"/>
                      </a:ext>
                    </a:extLst>
                  </p:cNvPr>
                  <p:cNvSpPr txBox="1">
                    <a:spLocks noRot="1" noChangeAspect="1" noMove="1" noResize="1" noEditPoints="1" noAdjustHandles="1" noChangeArrowheads="1" noChangeShapeType="1" noTextEdit="1"/>
                  </p:cNvSpPr>
                  <p:nvPr/>
                </p:nvSpPr>
                <p:spPr>
                  <a:xfrm>
                    <a:off x="25047089" y="15839795"/>
                    <a:ext cx="1219200" cy="442613"/>
                  </a:xfrm>
                  <a:prstGeom prst="rect">
                    <a:avLst/>
                  </a:prstGeom>
                  <a:blipFill>
                    <a:blip r:embed="rId4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E0E796DB-771C-4E5F-BB29-976CF1DECC34}"/>
                      </a:ext>
                    </a:extLst>
                  </p:cNvPr>
                  <p:cNvSpPr txBox="1"/>
                  <p:nvPr/>
                </p:nvSpPr>
                <p:spPr>
                  <a:xfrm>
                    <a:off x="19951911" y="18029836"/>
                    <a:ext cx="1219200" cy="4740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𝑽</m:t>
                              </m:r>
                            </m:e>
                            <m:sub>
                              <m:r>
                                <a:rPr lang="en-US" altLang="ko-KR" sz="1800" b="1" i="1" dirty="0" smtClean="0">
                                  <a:latin typeface="Cambria Math" panose="02040503050406030204" pitchFamily="18" charset="0"/>
                                </a:rPr>
                                <m:t>𝒓𝒆𝒇</m:t>
                              </m:r>
                            </m:sub>
                          </m:sSub>
                        </m:oMath>
                      </m:oMathPara>
                    </a14:m>
                    <a:endParaRPr lang="ko-KR" altLang="en-US" sz="1800" b="1" i="1" dirty="0"/>
                  </a:p>
                </p:txBody>
              </p:sp>
            </mc:Choice>
            <mc:Fallback xmlns="">
              <p:sp>
                <p:nvSpPr>
                  <p:cNvPr id="157" name="TextBox 156">
                    <a:extLst>
                      <a:ext uri="{FF2B5EF4-FFF2-40B4-BE49-F238E27FC236}">
                        <a16:creationId xmlns:a16="http://schemas.microsoft.com/office/drawing/2014/main" id="{6F795187-DECA-4088-8F1A-DF224B3C3A90}"/>
                      </a:ext>
                    </a:extLst>
                  </p:cNvPr>
                  <p:cNvSpPr txBox="1">
                    <a:spLocks noRot="1" noChangeAspect="1" noMove="1" noResize="1" noEditPoints="1" noAdjustHandles="1" noChangeArrowheads="1" noChangeShapeType="1" noTextEdit="1"/>
                  </p:cNvSpPr>
                  <p:nvPr/>
                </p:nvSpPr>
                <p:spPr>
                  <a:xfrm>
                    <a:off x="19951911" y="18029836"/>
                    <a:ext cx="1219200" cy="474043"/>
                  </a:xfrm>
                  <a:prstGeom prst="rect">
                    <a:avLst/>
                  </a:prstGeom>
                  <a:blipFill>
                    <a:blip r:embed="rId43"/>
                    <a:stretch>
                      <a:fillRect b="-92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40EA0C3E-4C7C-4A7F-9CEF-95966C4F5DCA}"/>
                      </a:ext>
                    </a:extLst>
                  </p:cNvPr>
                  <p:cNvSpPr txBox="1"/>
                  <p:nvPr/>
                </p:nvSpPr>
                <p:spPr>
                  <a:xfrm>
                    <a:off x="25454772" y="18029836"/>
                    <a:ext cx="1219200" cy="4740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𝑽</m:t>
                              </m:r>
                            </m:e>
                            <m:sub>
                              <m:r>
                                <a:rPr lang="en-US" altLang="ko-KR" sz="1800" b="1" i="1" dirty="0" smtClean="0">
                                  <a:latin typeface="Cambria Math" panose="02040503050406030204" pitchFamily="18" charset="0"/>
                                </a:rPr>
                                <m:t>𝒓𝒆𝒇</m:t>
                              </m:r>
                            </m:sub>
                          </m:sSub>
                        </m:oMath>
                      </m:oMathPara>
                    </a14:m>
                    <a:endParaRPr lang="ko-KR" altLang="en-US" sz="1800" b="1" i="1" dirty="0"/>
                  </a:p>
                </p:txBody>
              </p:sp>
            </mc:Choice>
            <mc:Fallback xmlns="">
              <p:sp>
                <p:nvSpPr>
                  <p:cNvPr id="158" name="TextBox 157">
                    <a:extLst>
                      <a:ext uri="{FF2B5EF4-FFF2-40B4-BE49-F238E27FC236}">
                        <a16:creationId xmlns:a16="http://schemas.microsoft.com/office/drawing/2014/main" id="{BBE582EE-D0AA-465B-A1CC-C105C3CBA6A0}"/>
                      </a:ext>
                    </a:extLst>
                  </p:cNvPr>
                  <p:cNvSpPr txBox="1">
                    <a:spLocks noRot="1" noChangeAspect="1" noMove="1" noResize="1" noEditPoints="1" noAdjustHandles="1" noChangeArrowheads="1" noChangeShapeType="1" noTextEdit="1"/>
                  </p:cNvSpPr>
                  <p:nvPr/>
                </p:nvSpPr>
                <p:spPr>
                  <a:xfrm>
                    <a:off x="25454772" y="18029836"/>
                    <a:ext cx="1219200" cy="474043"/>
                  </a:xfrm>
                  <a:prstGeom prst="rect">
                    <a:avLst/>
                  </a:prstGeom>
                  <a:blipFill>
                    <a:blip r:embed="rId44"/>
                    <a:stretch>
                      <a:fillRect b="-92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7C8199F0-5505-4817-97B4-1AC6F604BCD8}"/>
                      </a:ext>
                    </a:extLst>
                  </p:cNvPr>
                  <p:cNvSpPr txBox="1"/>
                  <p:nvPr/>
                </p:nvSpPr>
                <p:spPr>
                  <a:xfrm>
                    <a:off x="20474227" y="15742565"/>
                    <a:ext cx="1936773" cy="8060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latin typeface="Cambria Math" panose="02040503050406030204" pitchFamily="18" charset="0"/>
                                </a:rPr>
                              </m:ctrlPr>
                            </m:sSubPr>
                            <m:e>
                              <m:r>
                                <a:rPr lang="en-US" altLang="ko-KR" sz="1800" b="1" i="1" dirty="0" smtClean="0">
                                  <a:latin typeface="Cambria Math" panose="02040503050406030204" pitchFamily="18" charset="0"/>
                                </a:rPr>
                                <m:t>𝑽</m:t>
                              </m:r>
                            </m:e>
                            <m:sub>
                              <m:r>
                                <a:rPr lang="en-US" altLang="ko-KR" sz="1800" b="1" i="1" dirty="0" smtClean="0">
                                  <a:latin typeface="Cambria Math" panose="02040503050406030204" pitchFamily="18" charset="0"/>
                                </a:rPr>
                                <m:t>𝒊𝒏</m:t>
                              </m:r>
                            </m:sub>
                          </m:sSub>
                          <m:r>
                            <a:rPr lang="en-US" altLang="ko-KR" sz="1800" b="1" i="1" dirty="0" smtClean="0">
                              <a:latin typeface="Cambria Math" panose="02040503050406030204" pitchFamily="18" charset="0"/>
                            </a:rPr>
                            <m:t>+</m:t>
                          </m:r>
                        </m:oMath>
                      </m:oMathPara>
                    </a14:m>
                    <a:endParaRPr lang="en-US" altLang="ko-KR" sz="1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ko-KR" sz="1800" b="1" i="1" dirty="0">
                                  <a:latin typeface="Cambria Math" panose="02040503050406030204" pitchFamily="18" charset="0"/>
                                </a:rPr>
                              </m:ctrlPr>
                            </m:sSubPr>
                            <m:e>
                              <m:r>
                                <a:rPr lang="en-US" altLang="ko-KR" sz="1800" b="1" i="1" dirty="0">
                                  <a:latin typeface="Cambria Math" panose="02040503050406030204" pitchFamily="18" charset="0"/>
                                </a:rPr>
                                <m:t>𝑽</m:t>
                              </m:r>
                            </m:e>
                            <m:sub>
                              <m:r>
                                <a:rPr lang="en-US" altLang="ko-KR" sz="1800" b="1" i="1" dirty="0" smtClean="0">
                                  <a:latin typeface="Cambria Math" panose="02040503050406030204" pitchFamily="18" charset="0"/>
                                </a:rPr>
                                <m:t>𝒓𝒆𝒇</m:t>
                              </m:r>
                            </m:sub>
                          </m:sSub>
                        </m:oMath>
                      </m:oMathPara>
                    </a14:m>
                    <a:endParaRPr lang="ko-KR" altLang="en-US" sz="1800" b="1" i="1" dirty="0"/>
                  </a:p>
                </p:txBody>
              </p:sp>
            </mc:Choice>
            <mc:Fallback xmlns="">
              <p:sp>
                <p:nvSpPr>
                  <p:cNvPr id="160" name="TextBox 159">
                    <a:extLst>
                      <a:ext uri="{FF2B5EF4-FFF2-40B4-BE49-F238E27FC236}">
                        <a16:creationId xmlns:a16="http://schemas.microsoft.com/office/drawing/2014/main" id="{DED2466B-FE74-430F-A4B0-6D9FC24E1920}"/>
                      </a:ext>
                    </a:extLst>
                  </p:cNvPr>
                  <p:cNvSpPr txBox="1">
                    <a:spLocks noRot="1" noChangeAspect="1" noMove="1" noResize="1" noEditPoints="1" noAdjustHandles="1" noChangeArrowheads="1" noChangeShapeType="1" noTextEdit="1"/>
                  </p:cNvSpPr>
                  <p:nvPr/>
                </p:nvSpPr>
                <p:spPr>
                  <a:xfrm>
                    <a:off x="20474227" y="15742565"/>
                    <a:ext cx="1936773" cy="806002"/>
                  </a:xfrm>
                  <a:prstGeom prst="rect">
                    <a:avLst/>
                  </a:prstGeom>
                  <a:blipFill>
                    <a:blip r:embed="rId45"/>
                    <a:stretch>
                      <a:fillRect b="-5455"/>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7BE7B7DB-9B66-436B-B123-CFBCB4F4F2C0}"/>
                    </a:ext>
                  </a:extLst>
                </p:cNvPr>
                <p:cNvSpPr txBox="1"/>
                <p:nvPr/>
              </p:nvSpPr>
              <p:spPr>
                <a:xfrm>
                  <a:off x="19049474" y="15995454"/>
                  <a:ext cx="1213345" cy="4353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𝑴</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63" name="TextBox 162">
                  <a:extLst>
                    <a:ext uri="{FF2B5EF4-FFF2-40B4-BE49-F238E27FC236}">
                      <a16:creationId xmlns:a16="http://schemas.microsoft.com/office/drawing/2014/main" id="{7470FDE4-41F2-4AAC-9E0F-7702320E911E}"/>
                    </a:ext>
                  </a:extLst>
                </p:cNvPr>
                <p:cNvSpPr txBox="1">
                  <a:spLocks noRot="1" noChangeAspect="1" noMove="1" noResize="1" noEditPoints="1" noAdjustHandles="1" noChangeArrowheads="1" noChangeShapeType="1" noTextEdit="1"/>
                </p:cNvSpPr>
                <p:nvPr/>
              </p:nvSpPr>
              <p:spPr>
                <a:xfrm>
                  <a:off x="19049474" y="15995454"/>
                  <a:ext cx="1213345" cy="435340"/>
                </a:xfrm>
                <a:prstGeom prst="rect">
                  <a:avLst/>
                </a:prstGeom>
                <a:blipFill>
                  <a:blip r:embed="rId4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3E539B82-3CCF-4386-9B5B-4E4BFB2FFCCA}"/>
                    </a:ext>
                  </a:extLst>
                </p:cNvPr>
                <p:cNvSpPr txBox="1"/>
                <p:nvPr/>
              </p:nvSpPr>
              <p:spPr>
                <a:xfrm>
                  <a:off x="24480575" y="15995454"/>
                  <a:ext cx="1213345" cy="4353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800" b="1" i="1" dirty="0" smtClean="0">
                                <a:solidFill>
                                  <a:schemeClr val="tx1"/>
                                </a:solidFill>
                                <a:latin typeface="Cambria Math" panose="02040503050406030204" pitchFamily="18" charset="0"/>
                              </a:rPr>
                            </m:ctrlPr>
                          </m:sSubPr>
                          <m:e>
                            <m:r>
                              <a:rPr lang="en-US" altLang="ko-KR" sz="1800" b="1" i="1" dirty="0" smtClean="0">
                                <a:solidFill>
                                  <a:schemeClr val="tx1"/>
                                </a:solidFill>
                                <a:latin typeface="Cambria Math" panose="02040503050406030204" pitchFamily="18" charset="0"/>
                              </a:rPr>
                              <m:t>𝑴</m:t>
                            </m:r>
                          </m:e>
                          <m:sub>
                            <m:r>
                              <a:rPr lang="en-US" altLang="ko-KR" sz="1800" b="1" i="1" dirty="0" smtClean="0">
                                <a:solidFill>
                                  <a:schemeClr val="tx1"/>
                                </a:solidFill>
                                <a:latin typeface="Cambria Math" panose="02040503050406030204" pitchFamily="18" charset="0"/>
                              </a:rPr>
                              <m:t>𝟏</m:t>
                            </m:r>
                          </m:sub>
                        </m:sSub>
                      </m:oMath>
                    </m:oMathPara>
                  </a14:m>
                  <a:endParaRPr lang="ko-KR" altLang="en-US" sz="1800" b="1" i="1" dirty="0"/>
                </a:p>
              </p:txBody>
            </p:sp>
          </mc:Choice>
          <mc:Fallback xmlns="">
            <p:sp>
              <p:nvSpPr>
                <p:cNvPr id="164" name="TextBox 163">
                  <a:extLst>
                    <a:ext uri="{FF2B5EF4-FFF2-40B4-BE49-F238E27FC236}">
                      <a16:creationId xmlns:a16="http://schemas.microsoft.com/office/drawing/2014/main" id="{0BE53F8F-2AA9-4420-9044-A46B684C4BE6}"/>
                    </a:ext>
                  </a:extLst>
                </p:cNvPr>
                <p:cNvSpPr txBox="1">
                  <a:spLocks noRot="1" noChangeAspect="1" noMove="1" noResize="1" noEditPoints="1" noAdjustHandles="1" noChangeArrowheads="1" noChangeShapeType="1" noTextEdit="1"/>
                </p:cNvSpPr>
                <p:nvPr/>
              </p:nvSpPr>
              <p:spPr>
                <a:xfrm>
                  <a:off x="24480575" y="15995454"/>
                  <a:ext cx="1213345" cy="435340"/>
                </a:xfrm>
                <a:prstGeom prst="rect">
                  <a:avLst/>
                </a:prstGeom>
                <a:blipFill>
                  <a:blip r:embed="rId47"/>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12129238-8243-4D7F-9F88-3C1F8CDFE1F1}"/>
                  </a:ext>
                </a:extLst>
              </p:cNvPr>
              <p:cNvSpPr txBox="1"/>
              <p:nvPr/>
            </p:nvSpPr>
            <p:spPr>
              <a:xfrm>
                <a:off x="2070914" y="26693312"/>
                <a:ext cx="12134593" cy="7371570"/>
              </a:xfrm>
              <a:prstGeom prst="rect">
                <a:avLst/>
              </a:prstGeom>
              <a:noFill/>
            </p:spPr>
            <p:txBody>
              <a:bodyPr wrap="square" rtlCol="0">
                <a:spAutoFit/>
              </a:bodyPr>
              <a:lstStyle/>
              <a:p>
                <a:pPr algn="just">
                  <a:lnSpc>
                    <a:spcPct val="150000"/>
                  </a:lnSpc>
                  <a:buClr>
                    <a:srgbClr val="000099"/>
                  </a:buClr>
                </a:pPr>
                <a:r>
                  <a:rPr lang="en-US" altLang="ko-KR" sz="3600" b="1" i="1" dirty="0">
                    <a:ea typeface="연세제목체" panose="02030504000101010101"/>
                  </a:rPr>
                  <a:t>&lt;Phase 1&gt; </a:t>
                </a:r>
                <a:endParaRPr lang="en-US" altLang="ko-KR" sz="3600" dirty="0">
                  <a:ea typeface="연세제목체" panose="02030504000101010101"/>
                </a:endParaRPr>
              </a:p>
              <a:p>
                <a:pPr marL="342900" indent="-342900" algn="just">
                  <a:lnSpc>
                    <a:spcPct val="150000"/>
                  </a:lnSpc>
                  <a:buClr>
                    <a:srgbClr val="000099"/>
                  </a:buClr>
                  <a:buFont typeface="Wingdings" panose="05000000000000000000" pitchFamily="2" charset="2"/>
                  <a:buChar char="§"/>
                </a:pPr>
                <a:r>
                  <a:rPr lang="en-US" altLang="ko-KR" sz="3600" dirty="0">
                    <a:ea typeface="연세제목체" panose="02030504000101010101"/>
                  </a:rPr>
                  <a:t>Difference between </a:t>
                </a:r>
                <a14:m>
                  <m:oMath xmlns:m="http://schemas.openxmlformats.org/officeDocument/2006/math">
                    <m:sSub>
                      <m:sSubPr>
                        <m:ctrlPr>
                          <a:rPr lang="en-US" altLang="ko-KR" sz="3600" b="1" i="1" smtClean="0">
                            <a:latin typeface="Cambria Math" panose="02040503050406030204" pitchFamily="18" charset="0"/>
                            <a:ea typeface="연세제목체" panose="02030504000101010101" pitchFamily="18" charset="-127"/>
                          </a:rPr>
                        </m:ctrlPr>
                      </m:sSubPr>
                      <m:e>
                        <m:r>
                          <a:rPr lang="en-US" altLang="ko-KR" sz="3600" b="1" i="1" smtClean="0">
                            <a:latin typeface="Cambria Math" panose="02040503050406030204" pitchFamily="18" charset="0"/>
                            <a:ea typeface="연세제목체" panose="02030504000101010101" pitchFamily="18" charset="-127"/>
                          </a:rPr>
                          <m:t>𝑽</m:t>
                        </m:r>
                      </m:e>
                      <m:sub>
                        <m:r>
                          <a:rPr lang="en-US" altLang="ko-KR" sz="3600" b="1" i="1" smtClean="0">
                            <a:latin typeface="Cambria Math" panose="02040503050406030204" pitchFamily="18" charset="0"/>
                            <a:ea typeface="연세제목체" panose="02030504000101010101" pitchFamily="18" charset="-127"/>
                          </a:rPr>
                          <m:t>𝒊𝒏</m:t>
                        </m:r>
                      </m:sub>
                    </m:sSub>
                  </m:oMath>
                </a14:m>
                <a:r>
                  <a:rPr lang="ko-KR" altLang="en-US" sz="3600" b="1" dirty="0">
                    <a:latin typeface="연세제목체" panose="02030504000101010101" pitchFamily="18" charset="-127"/>
                    <a:ea typeface="연세제목체" panose="02030504000101010101"/>
                  </a:rPr>
                  <a:t> </a:t>
                </a:r>
                <a:r>
                  <a:rPr lang="en-US" altLang="ko-KR" sz="3600" dirty="0">
                    <a:ea typeface="연세제목체" panose="02030504000101010101"/>
                  </a:rPr>
                  <a:t>and inverter offset is sampled at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smtClean="0">
                            <a:latin typeface="Cambria Math" panose="02040503050406030204" pitchFamily="18" charset="0"/>
                            <a:ea typeface="연세제목체" panose="02030504000101010101" pitchFamily="18" charset="-127"/>
                          </a:rPr>
                          <m:t>𝑪</m:t>
                        </m:r>
                      </m:e>
                      <m:sub>
                        <m:r>
                          <a:rPr lang="en-US" altLang="ko-KR" sz="3600" b="1" i="1" smtClean="0">
                            <a:latin typeface="Cambria Math" panose="02040503050406030204" pitchFamily="18" charset="0"/>
                            <a:ea typeface="연세제목체" panose="02030504000101010101" pitchFamily="18" charset="-127"/>
                          </a:rPr>
                          <m:t>𝟏</m:t>
                        </m:r>
                      </m:sub>
                    </m:sSub>
                  </m:oMath>
                </a14:m>
                <a:endParaRPr lang="en-US" altLang="ko-KR" sz="3600" b="1" dirty="0">
                  <a:latin typeface="연세제목체" panose="02030504000101010101" pitchFamily="18" charset="-127"/>
                  <a:ea typeface="연세제목체" panose="02030504000101010101"/>
                </a:endParaRPr>
              </a:p>
              <a:p>
                <a:pPr marL="342900" indent="-342900" algn="just">
                  <a:lnSpc>
                    <a:spcPct val="150000"/>
                  </a:lnSpc>
                  <a:buClr>
                    <a:srgbClr val="000099"/>
                  </a:buClr>
                  <a:buFont typeface="Wingdings" panose="05000000000000000000" pitchFamily="2" charset="2"/>
                  <a:buChar char="§"/>
                </a:pP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smtClean="0">
                            <a:latin typeface="Cambria Math" panose="02040503050406030204" pitchFamily="18" charset="0"/>
                            <a:ea typeface="연세제목체" panose="02030504000101010101" pitchFamily="18" charset="-127"/>
                          </a:rPr>
                          <m:t>𝟐</m:t>
                        </m:r>
                      </m:sub>
                    </m:sSub>
                    <m:r>
                      <a:rPr lang="en-US" altLang="ko-KR" sz="3600" b="1" i="1" smtClean="0">
                        <a:latin typeface="Cambria Math" panose="02040503050406030204" pitchFamily="18" charset="0"/>
                        <a:ea typeface="연세제목체" panose="02030504000101010101" pitchFamily="18" charset="-127"/>
                      </a:rPr>
                      <m:t> </m:t>
                    </m:r>
                  </m:oMath>
                </a14:m>
                <a:r>
                  <a:rPr lang="en-US" altLang="ko-KR" sz="3600" dirty="0">
                    <a:ea typeface="연세제목체" panose="02030504000101010101" pitchFamily="18" charset="-127"/>
                  </a:rPr>
                  <a:t>is pre-charged to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a:latin typeface="Cambria Math" panose="02040503050406030204" pitchFamily="18" charset="0"/>
                            <a:ea typeface="연세제목체" panose="02030504000101010101" pitchFamily="18" charset="-127"/>
                          </a:rPr>
                          <m:t>𝒓𝒆𝒇</m:t>
                        </m:r>
                      </m:sub>
                    </m:sSub>
                  </m:oMath>
                </a14:m>
                <a:r>
                  <a:rPr lang="en-US" altLang="ko-KR" sz="3600" dirty="0">
                    <a:ea typeface="연세제목체" panose="02030504000101010101" pitchFamily="18" charset="-127"/>
                  </a:rPr>
                  <a:t> and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𝟑</m:t>
                        </m:r>
                      </m:sub>
                    </m:sSub>
                  </m:oMath>
                </a14:m>
                <a:r>
                  <a:rPr lang="en-US" altLang="ko-KR" sz="3600" dirty="0">
                    <a:ea typeface="연세제목체" panose="02030504000101010101" pitchFamily="18" charset="-127"/>
                  </a:rPr>
                  <a:t> is pre-charged to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a:latin typeface="Cambria Math" panose="02040503050406030204" pitchFamily="18" charset="0"/>
                            <a:ea typeface="연세제목체" panose="02030504000101010101" pitchFamily="18" charset="-127"/>
                          </a:rPr>
                          <m:t>𝒅𝒅</m:t>
                        </m:r>
                      </m:sub>
                    </m:sSub>
                  </m:oMath>
                </a14:m>
                <a:endParaRPr lang="en-US" altLang="ko-KR" sz="3600" b="1" i="1" dirty="0">
                  <a:ea typeface="연세제목체" panose="02030504000101010101" pitchFamily="18" charset="-127"/>
                </a:endParaRPr>
              </a:p>
              <a:p>
                <a:pPr marL="342900" indent="-342900" algn="just">
                  <a:lnSpc>
                    <a:spcPct val="150000"/>
                  </a:lnSpc>
                  <a:buClr>
                    <a:srgbClr val="000099"/>
                  </a:buClr>
                  <a:buFont typeface="Wingdings" panose="05000000000000000000" pitchFamily="2" charset="2"/>
                  <a:buChar char="§"/>
                </a:pPr>
                <a:endParaRPr lang="en-US" altLang="ko-KR" sz="3600" b="1" dirty="0">
                  <a:latin typeface="연세제목체" panose="02030504000101010101" pitchFamily="18" charset="-127"/>
                  <a:ea typeface="연세제목체" panose="02030504000101010101"/>
                </a:endParaRPr>
              </a:p>
              <a:p>
                <a:pPr algn="just">
                  <a:lnSpc>
                    <a:spcPct val="150000"/>
                  </a:lnSpc>
                  <a:buClr>
                    <a:srgbClr val="000099"/>
                  </a:buClr>
                </a:pPr>
                <a:r>
                  <a:rPr lang="en-US" altLang="ko-KR" sz="3600" b="1" i="1" dirty="0">
                    <a:ea typeface="연세제목체" panose="02030504000101010101"/>
                  </a:rPr>
                  <a:t>&lt;Phase 2&gt; </a:t>
                </a:r>
                <a:endParaRPr lang="en-US" altLang="ko-KR" sz="3600" dirty="0">
                  <a:ea typeface="연세제목체" panose="02030504000101010101"/>
                </a:endParaRPr>
              </a:p>
              <a:p>
                <a:pPr marL="342900" indent="-342900" algn="just">
                  <a:lnSpc>
                    <a:spcPct val="120000"/>
                  </a:lnSpc>
                  <a:buClr>
                    <a:srgbClr val="000099"/>
                  </a:buClr>
                  <a:buFont typeface="Wingdings" panose="05000000000000000000" pitchFamily="2" charset="2"/>
                  <a:buChar char="§"/>
                </a:pPr>
                <a:r>
                  <a:rPr lang="en-US" altLang="ko-KR" sz="3600" dirty="0">
                    <a:ea typeface="연세제목체" panose="02030504000101010101" pitchFamily="18" charset="-127"/>
                  </a:rPr>
                  <a:t>Charge of </a:t>
                </a:r>
                <a14:m>
                  <m:oMath xmlns:m="http://schemas.openxmlformats.org/officeDocument/2006/math">
                    <m:r>
                      <m:rPr>
                        <m:sty m:val="p"/>
                      </m:rPr>
                      <a:rPr lang="en-US" altLang="ko-KR" sz="3600" b="0" i="0" smtClean="0">
                        <a:latin typeface="Cambria Math" panose="02040503050406030204" pitchFamily="18" charset="0"/>
                        <a:ea typeface="연세제목체" panose="02030504000101010101" pitchFamily="18" charset="-127"/>
                      </a:rPr>
                      <m:t>the</m:t>
                    </m:r>
                    <m:r>
                      <a:rPr lang="en-US" altLang="ko-KR" sz="3600" b="0" i="0" smtClean="0">
                        <a:latin typeface="Cambria Math" panose="02040503050406030204" pitchFamily="18" charset="0"/>
                        <a:ea typeface="연세제목체" panose="02030504000101010101" pitchFamily="18" charset="-127"/>
                      </a:rPr>
                      <m:t> </m:t>
                    </m:r>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𝟐</m:t>
                        </m:r>
                      </m:sub>
                    </m:sSub>
                  </m:oMath>
                </a14:m>
                <a:r>
                  <a:rPr lang="en-US" altLang="ko-KR" sz="3600" b="1" i="1" dirty="0">
                    <a:ea typeface="연세제목체" panose="02030504000101010101" pitchFamily="18" charset="-127"/>
                  </a:rPr>
                  <a:t> </a:t>
                </a:r>
                <a:r>
                  <a:rPr lang="en-US" altLang="ko-KR" sz="3600" dirty="0">
                    <a:ea typeface="연세제목체" panose="02030504000101010101" pitchFamily="18" charset="-127"/>
                  </a:rPr>
                  <a:t>and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𝟑</m:t>
                        </m:r>
                      </m:sub>
                    </m:sSub>
                  </m:oMath>
                </a14:m>
                <a:r>
                  <a:rPr lang="en-US" altLang="ko-KR" sz="3600" dirty="0">
                    <a:ea typeface="연세제목체" panose="02030504000101010101" pitchFamily="18" charset="-127"/>
                  </a:rPr>
                  <a:t> are shared until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𝟐</m:t>
                            </m:r>
                          </m:sub>
                        </m:sSub>
                      </m:sub>
                    </m:sSub>
                    <m:r>
                      <a:rPr lang="en-US" altLang="ko-KR" sz="3600" b="1" i="1" smtClean="0">
                        <a:latin typeface="Cambria Math" panose="02040503050406030204" pitchFamily="18" charset="0"/>
                        <a:ea typeface="연세제목체" panose="02030504000101010101" pitchFamily="18" charset="-127"/>
                      </a:rPr>
                      <m:t>=</m:t>
                    </m:r>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a:latin typeface="Cambria Math" panose="02040503050406030204" pitchFamily="18" charset="0"/>
                            <a:ea typeface="연세제목체" panose="02030504000101010101" pitchFamily="18" charset="-127"/>
                          </a:rPr>
                          <m:t>𝒓𝒆𝒇</m:t>
                        </m:r>
                      </m:sub>
                    </m:sSub>
                    <m:r>
                      <a:rPr lang="en-US" altLang="ko-KR" sz="3600" b="1" i="1" smtClean="0">
                        <a:latin typeface="Cambria Math" panose="02040503050406030204" pitchFamily="18" charset="0"/>
                        <a:ea typeface="연세제목체" panose="02030504000101010101" pitchFamily="18" charset="-127"/>
                      </a:rPr>
                      <m:t>+</m:t>
                    </m:r>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smtClean="0">
                            <a:latin typeface="Cambria Math" panose="02040503050406030204" pitchFamily="18" charset="0"/>
                            <a:ea typeface="연세제목체" panose="02030504000101010101" pitchFamily="18" charset="-127"/>
                          </a:rPr>
                          <m:t>𝒊𝒏</m:t>
                        </m:r>
                      </m:sub>
                    </m:sSub>
                  </m:oMath>
                </a14:m>
                <a:r>
                  <a:rPr lang="en-US" altLang="ko-KR" sz="3600" dirty="0">
                    <a:ea typeface="연세제목체" panose="02030504000101010101" pitchFamily="18" charset="-127"/>
                  </a:rPr>
                  <a:t> </a:t>
                </a:r>
              </a:p>
              <a:p>
                <a:pPr marL="342900" indent="-342900" algn="just">
                  <a:lnSpc>
                    <a:spcPct val="150000"/>
                  </a:lnSpc>
                  <a:buClr>
                    <a:srgbClr val="000099"/>
                  </a:buClr>
                  <a:buFont typeface="Wingdings" panose="05000000000000000000" pitchFamily="2" charset="2"/>
                  <a:buChar char="§"/>
                </a:pP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smtClean="0">
                                    <a:latin typeface="Cambria Math" panose="02040503050406030204" pitchFamily="18" charset="0"/>
                                    <a:ea typeface="연세제목체" panose="02030504000101010101" pitchFamily="18" charset="-127"/>
                                  </a:rPr>
                                  <m:t>𝟏</m:t>
                                </m:r>
                              </m:sub>
                            </m:sSub>
                          </m:sub>
                        </m:sSub>
                        <m:r>
                          <a:rPr lang="en-US" altLang="ko-KR" sz="3600" b="1" i="1" smtClean="0">
                            <a:latin typeface="Cambria Math" panose="02040503050406030204" pitchFamily="18" charset="0"/>
                            <a:ea typeface="연세제목체" panose="02030504000101010101" pitchFamily="18" charset="-127"/>
                          </a:rPr>
                          <m:t>+ </m:t>
                        </m:r>
                        <m:r>
                          <a:rPr lang="en-US" altLang="ko-KR" sz="3600" b="1" i="1">
                            <a:latin typeface="Cambria Math" panose="02040503050406030204" pitchFamily="18" charset="0"/>
                            <a:ea typeface="연세제목체" panose="02030504000101010101" pitchFamily="18" charset="-127"/>
                          </a:rPr>
                          <m:t>𝑽</m:t>
                        </m:r>
                      </m:e>
                      <m:sub>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𝟐</m:t>
                            </m:r>
                          </m:sub>
                        </m:sSub>
                      </m:sub>
                    </m:sSub>
                    <m:r>
                      <a:rPr lang="en-US" altLang="ko-KR" sz="3600" b="1" i="1">
                        <a:latin typeface="Cambria Math" panose="02040503050406030204" pitchFamily="18" charset="0"/>
                        <a:ea typeface="연세제목체" panose="02030504000101010101" pitchFamily="18" charset="-127"/>
                      </a:rPr>
                      <m:t> </m:t>
                    </m:r>
                  </m:oMath>
                </a14:m>
                <a:r>
                  <a:rPr lang="en-US" altLang="ko-KR" sz="3600" dirty="0">
                    <a:ea typeface="연세제목체" panose="02030504000101010101" pitchFamily="18" charset="-127"/>
                  </a:rPr>
                  <a:t>is applied to inverter and turns off the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smtClean="0">
                            <a:latin typeface="Cambria Math" panose="02040503050406030204" pitchFamily="18" charset="0"/>
                            <a:ea typeface="연세제목체" panose="02030504000101010101" pitchFamily="18" charset="-127"/>
                          </a:rPr>
                          <m:t>𝑴</m:t>
                        </m:r>
                      </m:e>
                      <m:sub>
                        <m:r>
                          <a:rPr lang="en-US" altLang="ko-KR" sz="3600" b="1" i="1" smtClean="0">
                            <a:latin typeface="Cambria Math" panose="02040503050406030204" pitchFamily="18" charset="0"/>
                            <a:ea typeface="연세제목체" panose="02030504000101010101" pitchFamily="18" charset="-127"/>
                          </a:rPr>
                          <m:t>𝟏</m:t>
                        </m:r>
                      </m:sub>
                    </m:sSub>
                  </m:oMath>
                </a14:m>
                <a:r>
                  <a:rPr lang="ko-KR" altLang="en-US" sz="3600" dirty="0">
                    <a:ea typeface="연세제목체" panose="02030504000101010101" pitchFamily="18" charset="-127"/>
                  </a:rPr>
                  <a:t> </a:t>
                </a:r>
                <a:endParaRPr lang="en-US" altLang="ko-KR" sz="3600" dirty="0">
                  <a:ea typeface="연세제목체" panose="02030504000101010101" pitchFamily="18" charset="-127"/>
                </a:endParaRPr>
              </a:p>
              <a:p>
                <a:pPr marL="342900" indent="-342900" algn="just">
                  <a:lnSpc>
                    <a:spcPct val="110000"/>
                  </a:lnSpc>
                  <a:buClr>
                    <a:srgbClr val="000099"/>
                  </a:buClr>
                  <a:buFont typeface="Wingdings" panose="05000000000000000000" pitchFamily="2" charset="2"/>
                  <a:buChar char="§"/>
                </a:pP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𝟑</m:t>
                            </m:r>
                          </m:sub>
                        </m:sSub>
                      </m:sub>
                    </m:sSub>
                  </m:oMath>
                </a14:m>
                <a:r>
                  <a:rPr lang="en-US" altLang="ko-KR" sz="3600" dirty="0">
                    <a:ea typeface="연세제목체" panose="02030504000101010101" pitchFamily="18" charset="-127"/>
                  </a:rPr>
                  <a:t> is fixed to </a:t>
                </a:r>
                <a14:m>
                  <m:oMath xmlns:m="http://schemas.openxmlformats.org/officeDocument/2006/math">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smtClean="0">
                                <a:latin typeface="Cambria Math" panose="02040503050406030204" pitchFamily="18" charset="0"/>
                                <a:ea typeface="연세제목체" panose="02030504000101010101" pitchFamily="18" charset="-127"/>
                              </a:rPr>
                              <m:t>𝟑</m:t>
                            </m:r>
                          </m:sub>
                        </m:sSub>
                      </m:sub>
                    </m:sSub>
                    <m:r>
                      <a:rPr lang="en-US" altLang="ko-KR" sz="3600" b="1" i="1" smtClean="0">
                        <a:latin typeface="Cambria Math" panose="02040503050406030204" pitchFamily="18" charset="0"/>
                        <a:ea typeface="연세제목체" panose="02030504000101010101" pitchFamily="18" charset="-127"/>
                      </a:rPr>
                      <m:t>=</m:t>
                    </m:r>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smtClean="0">
                            <a:latin typeface="Cambria Math" panose="02040503050406030204" pitchFamily="18" charset="0"/>
                            <a:ea typeface="연세제목체" panose="02030504000101010101" pitchFamily="18" charset="-127"/>
                          </a:rPr>
                          <m:t>𝒅𝒅</m:t>
                        </m:r>
                      </m:sub>
                    </m:sSub>
                    <m:r>
                      <a:rPr lang="en-US" altLang="ko-KR" sz="3600" b="1" i="1" smtClean="0">
                        <a:latin typeface="Cambria Math" panose="02040503050406030204" pitchFamily="18" charset="0"/>
                        <a:ea typeface="연세제목체" panose="02030504000101010101" pitchFamily="18" charset="-127"/>
                      </a:rPr>
                      <m:t>−</m:t>
                    </m:r>
                    <m:f>
                      <m:fPr>
                        <m:ctrlPr>
                          <a:rPr lang="en-US" altLang="ko-KR" sz="3600" b="1" i="1" smtClean="0">
                            <a:latin typeface="Cambria Math" panose="02040503050406030204" pitchFamily="18" charset="0"/>
                            <a:ea typeface="연세제목체" panose="02030504000101010101" pitchFamily="18" charset="-127"/>
                          </a:rPr>
                        </m:ctrlPr>
                      </m:fPr>
                      <m:num>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𝟐</m:t>
                            </m:r>
                          </m:sub>
                        </m:sSub>
                      </m:num>
                      <m:den>
                        <m:sSub>
                          <m:sSubPr>
                            <m:ctrlPr>
                              <a:rPr lang="en-US" altLang="ko-KR" sz="3600" b="1" i="1">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𝑪</m:t>
                            </m:r>
                          </m:e>
                          <m:sub>
                            <m:r>
                              <a:rPr lang="en-US" altLang="ko-KR" sz="3600" b="1" i="1">
                                <a:latin typeface="Cambria Math" panose="02040503050406030204" pitchFamily="18" charset="0"/>
                                <a:ea typeface="연세제목체" panose="02030504000101010101" pitchFamily="18" charset="-127"/>
                              </a:rPr>
                              <m:t>𝟑</m:t>
                            </m:r>
                          </m:sub>
                        </m:sSub>
                      </m:den>
                    </m:f>
                    <m:sSub>
                      <m:sSubPr>
                        <m:ctrlPr>
                          <a:rPr lang="en-US" altLang="ko-KR" sz="3600" b="1" i="1" smtClean="0">
                            <a:latin typeface="Cambria Math" panose="02040503050406030204" pitchFamily="18" charset="0"/>
                            <a:ea typeface="연세제목체" panose="02030504000101010101" pitchFamily="18" charset="-127"/>
                          </a:rPr>
                        </m:ctrlPr>
                      </m:sSubPr>
                      <m:e>
                        <m:r>
                          <a:rPr lang="en-US" altLang="ko-KR" sz="3600" b="1" i="1">
                            <a:latin typeface="Cambria Math" panose="02040503050406030204" pitchFamily="18" charset="0"/>
                            <a:ea typeface="연세제목체" panose="02030504000101010101" pitchFamily="18" charset="-127"/>
                          </a:rPr>
                          <m:t>𝑽</m:t>
                        </m:r>
                      </m:e>
                      <m:sub>
                        <m:r>
                          <a:rPr lang="en-US" altLang="ko-KR" sz="3600" b="1" i="1">
                            <a:latin typeface="Cambria Math" panose="02040503050406030204" pitchFamily="18" charset="0"/>
                            <a:ea typeface="연세제목체" panose="02030504000101010101" pitchFamily="18" charset="-127"/>
                          </a:rPr>
                          <m:t>𝒊𝒏</m:t>
                        </m:r>
                      </m:sub>
                    </m:sSub>
                  </m:oMath>
                </a14:m>
                <a:endParaRPr lang="en-US" altLang="ko-KR" sz="3600" dirty="0">
                  <a:ea typeface="연세제목체" panose="02030504000101010101" pitchFamily="18" charset="-127"/>
                </a:endParaRPr>
              </a:p>
              <a:p>
                <a:pPr marL="342900" indent="-342900" algn="just">
                  <a:lnSpc>
                    <a:spcPct val="130000"/>
                  </a:lnSpc>
                  <a:buClr>
                    <a:srgbClr val="000099"/>
                  </a:buClr>
                  <a:buFont typeface="Wingdings" panose="05000000000000000000" pitchFamily="2" charset="2"/>
                  <a:buChar char="§"/>
                </a:pPr>
                <a:endParaRPr lang="en-US" altLang="ko-KR" sz="2500" dirty="0">
                  <a:ea typeface="연세제목체" panose="02030504000101010101" pitchFamily="18" charset="-127"/>
                </a:endParaRPr>
              </a:p>
            </p:txBody>
          </p:sp>
        </mc:Choice>
        <mc:Fallback xmlns="">
          <p:sp>
            <p:nvSpPr>
              <p:cNvPr id="150" name="TextBox 149">
                <a:extLst>
                  <a:ext uri="{FF2B5EF4-FFF2-40B4-BE49-F238E27FC236}">
                    <a16:creationId xmlns:a16="http://schemas.microsoft.com/office/drawing/2014/main" id="{12129238-8243-4D7F-9F88-3C1F8CDFE1F1}"/>
                  </a:ext>
                </a:extLst>
              </p:cNvPr>
              <p:cNvSpPr txBox="1">
                <a:spLocks noRot="1" noChangeAspect="1" noMove="1" noResize="1" noEditPoints="1" noAdjustHandles="1" noChangeArrowheads="1" noChangeShapeType="1" noTextEdit="1"/>
              </p:cNvSpPr>
              <p:nvPr/>
            </p:nvSpPr>
            <p:spPr>
              <a:xfrm>
                <a:off x="2070914" y="26693312"/>
                <a:ext cx="12134593" cy="7371570"/>
              </a:xfrm>
              <a:prstGeom prst="rect">
                <a:avLst/>
              </a:prstGeom>
              <a:blipFill>
                <a:blip r:embed="rId48"/>
                <a:stretch>
                  <a:fillRect l="-1558"/>
                </a:stretch>
              </a:blipFill>
            </p:spPr>
            <p:txBody>
              <a:bodyPr/>
              <a:lstStyle/>
              <a:p>
                <a:r>
                  <a:rPr lang="ko-KR" altLang="en-US">
                    <a:noFill/>
                  </a:rPr>
                  <a:t> </a:t>
                </a:r>
              </a:p>
            </p:txBody>
          </p:sp>
        </mc:Fallback>
      </mc:AlternateContent>
      <p:pic>
        <p:nvPicPr>
          <p:cNvPr id="19" name="그림 18" descr="텍스트, 지도이(가) 표시된 사진&#10;&#10;자동 생성된 설명">
            <a:extLst>
              <a:ext uri="{FF2B5EF4-FFF2-40B4-BE49-F238E27FC236}">
                <a16:creationId xmlns:a16="http://schemas.microsoft.com/office/drawing/2014/main" id="{64910987-6864-4E48-8771-A8D85C0408ED}"/>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6333563" y="17246326"/>
            <a:ext cx="9989151" cy="7491864"/>
          </a:xfrm>
          <a:prstGeom prst="rect">
            <a:avLst/>
          </a:prstGeom>
        </p:spPr>
      </p:pic>
      <p:pic>
        <p:nvPicPr>
          <p:cNvPr id="155" name="그림 154">
            <a:extLst>
              <a:ext uri="{FF2B5EF4-FFF2-40B4-BE49-F238E27FC236}">
                <a16:creationId xmlns:a16="http://schemas.microsoft.com/office/drawing/2014/main" id="{3719AD51-8AF0-4278-8ABD-607DB68FDD8D}"/>
              </a:ext>
            </a:extLst>
          </p:cNvPr>
          <p:cNvPicPr>
            <a:picLocks noChangeAspect="1"/>
          </p:cNvPicPr>
          <p:nvPr/>
        </p:nvPicPr>
        <p:blipFill>
          <a:blip r:embed="rId50"/>
          <a:stretch>
            <a:fillRect/>
          </a:stretch>
        </p:blipFill>
        <p:spPr>
          <a:xfrm>
            <a:off x="19334237" y="26106157"/>
            <a:ext cx="8768392" cy="2840028"/>
          </a:xfrm>
          <a:prstGeom prst="rect">
            <a:avLst/>
          </a:prstGeom>
        </p:spPr>
      </p:pic>
      <p:sp>
        <p:nvSpPr>
          <p:cNvPr id="158" name="TextBox 157">
            <a:extLst>
              <a:ext uri="{FF2B5EF4-FFF2-40B4-BE49-F238E27FC236}">
                <a16:creationId xmlns:a16="http://schemas.microsoft.com/office/drawing/2014/main" id="{B6C17C11-852B-4C37-BAFB-6A17617E8A75}"/>
              </a:ext>
            </a:extLst>
          </p:cNvPr>
          <p:cNvSpPr txBox="1"/>
          <p:nvPr/>
        </p:nvSpPr>
        <p:spPr>
          <a:xfrm>
            <a:off x="15396929" y="24847216"/>
            <a:ext cx="11862415" cy="461665"/>
          </a:xfrm>
          <a:prstGeom prst="rect">
            <a:avLst/>
          </a:prstGeom>
          <a:noFill/>
        </p:spPr>
        <p:txBody>
          <a:bodyPr wrap="none" rtlCol="0">
            <a:spAutoFit/>
          </a:bodyPr>
          <a:lstStyle/>
          <a:p>
            <a:r>
              <a:rPr lang="en-US" altLang="ko-KR" sz="2400" b="1" dirty="0">
                <a:latin typeface="연세소제목체" panose="02030504000101010101" pitchFamily="18" charset="-127"/>
                <a:ea typeface="연세소제목체" panose="02030504000101010101" pitchFamily="18" charset="-127"/>
              </a:rPr>
              <a:t>Noise Power Spectral Density of the Proposed and Inverter-Based SC Amplifier</a:t>
            </a:r>
          </a:p>
        </p:txBody>
      </p:sp>
      <p:sp>
        <p:nvSpPr>
          <p:cNvPr id="159" name="TextBox 158">
            <a:extLst>
              <a:ext uri="{FF2B5EF4-FFF2-40B4-BE49-F238E27FC236}">
                <a16:creationId xmlns:a16="http://schemas.microsoft.com/office/drawing/2014/main" id="{EAF866BD-0E43-48F8-81F2-D9271F690DCC}"/>
              </a:ext>
            </a:extLst>
          </p:cNvPr>
          <p:cNvSpPr txBox="1"/>
          <p:nvPr/>
        </p:nvSpPr>
        <p:spPr>
          <a:xfrm>
            <a:off x="17727889" y="29665131"/>
            <a:ext cx="7200497" cy="461665"/>
          </a:xfrm>
          <a:prstGeom prst="rect">
            <a:avLst/>
          </a:prstGeom>
          <a:noFill/>
        </p:spPr>
        <p:txBody>
          <a:bodyPr wrap="none" rtlCol="0">
            <a:spAutoFit/>
          </a:bodyPr>
          <a:lstStyle/>
          <a:p>
            <a:r>
              <a:rPr lang="en-US" altLang="ko-KR" sz="2400" b="1" dirty="0">
                <a:latin typeface="연세소제목체" panose="02030504000101010101" pitchFamily="18" charset="-127"/>
                <a:ea typeface="연세소제목체" panose="02030504000101010101" pitchFamily="18" charset="-127"/>
              </a:rPr>
              <a:t>Chip Photo and Performance Comparison Table</a:t>
            </a:r>
          </a:p>
        </p:txBody>
      </p:sp>
      <p:sp>
        <p:nvSpPr>
          <p:cNvPr id="161" name="TextBox 160">
            <a:extLst>
              <a:ext uri="{FF2B5EF4-FFF2-40B4-BE49-F238E27FC236}">
                <a16:creationId xmlns:a16="http://schemas.microsoft.com/office/drawing/2014/main" id="{A78E265F-41AF-460A-88AA-0B8B5B969742}"/>
              </a:ext>
            </a:extLst>
          </p:cNvPr>
          <p:cNvSpPr txBox="1"/>
          <p:nvPr/>
        </p:nvSpPr>
        <p:spPr>
          <a:xfrm>
            <a:off x="14953191" y="30419139"/>
            <a:ext cx="12943460" cy="3876061"/>
          </a:xfrm>
          <a:prstGeom prst="rect">
            <a:avLst/>
          </a:prstGeom>
          <a:noFill/>
        </p:spPr>
        <p:txBody>
          <a:bodyPr wrap="square" rtlCol="0">
            <a:spAutoFit/>
          </a:bodyPr>
          <a:lstStyle/>
          <a:p>
            <a:pPr marL="342900" indent="-342900" algn="just">
              <a:lnSpc>
                <a:spcPct val="150000"/>
              </a:lnSpc>
              <a:buClr>
                <a:srgbClr val="000099"/>
              </a:buClr>
              <a:buFont typeface="Wingdings" panose="05000000000000000000" pitchFamily="2" charset="2"/>
              <a:buChar char="§"/>
            </a:pPr>
            <a:r>
              <a:rPr lang="en-US" altLang="ko-KR" sz="3600" dirty="0">
                <a:ea typeface="연세제목체" panose="02030504000101010101"/>
              </a:rPr>
              <a:t>Proposed structure achieves lower noise compared to inverter-based SC amplifier with same power</a:t>
            </a:r>
          </a:p>
          <a:p>
            <a:pPr marL="342900" indent="-342900" algn="just">
              <a:lnSpc>
                <a:spcPct val="150000"/>
              </a:lnSpc>
              <a:buClr>
                <a:srgbClr val="000099"/>
              </a:buClr>
              <a:buFont typeface="Wingdings" panose="05000000000000000000" pitchFamily="2" charset="2"/>
              <a:buChar char="§"/>
            </a:pPr>
            <a:r>
              <a:rPr lang="en-US" altLang="ko-KR" sz="3600" dirty="0">
                <a:ea typeface="연세제목체" panose="02030504000101010101" pitchFamily="18" charset="-127"/>
              </a:rPr>
              <a:t>This structure is effective at lowering the flicker noise of the SC amplifier</a:t>
            </a:r>
          </a:p>
          <a:p>
            <a:pPr marL="342900" indent="-342900" algn="just">
              <a:lnSpc>
                <a:spcPct val="130000"/>
              </a:lnSpc>
              <a:buClr>
                <a:srgbClr val="000099"/>
              </a:buClr>
              <a:buFont typeface="Wingdings" panose="05000000000000000000" pitchFamily="2" charset="2"/>
              <a:buChar char="§"/>
            </a:pPr>
            <a:endParaRPr lang="en-US" altLang="ko-KR" sz="2500" dirty="0">
              <a:ea typeface="연세제목체" panose="02030504000101010101" pitchFamily="18" charset="-127"/>
            </a:endParaRPr>
          </a:p>
        </p:txBody>
      </p:sp>
      <p:sp>
        <p:nvSpPr>
          <p:cNvPr id="162" name="TextBox 161">
            <a:extLst>
              <a:ext uri="{FF2B5EF4-FFF2-40B4-BE49-F238E27FC236}">
                <a16:creationId xmlns:a16="http://schemas.microsoft.com/office/drawing/2014/main" id="{8057AECC-2D52-4C5B-A77D-B94771F24DA1}"/>
              </a:ext>
            </a:extLst>
          </p:cNvPr>
          <p:cNvSpPr txBox="1"/>
          <p:nvPr/>
        </p:nvSpPr>
        <p:spPr>
          <a:xfrm>
            <a:off x="2019369" y="36365777"/>
            <a:ext cx="26065650" cy="3785652"/>
          </a:xfrm>
          <a:prstGeom prst="rect">
            <a:avLst/>
          </a:prstGeom>
          <a:noFill/>
        </p:spPr>
        <p:txBody>
          <a:bodyPr wrap="square" rtlCol="0">
            <a:spAutoFit/>
          </a:bodyPr>
          <a:lstStyle/>
          <a:p>
            <a:pPr algn="just"/>
            <a:r>
              <a:rPr lang="en-US" altLang="ko-KR" sz="4800" b="1" dirty="0"/>
              <a:t> In this paper, SC amplifier based on auto-switched charge sharing is proposed.  Because of its high output impedance characteristics at the end of the amplification, its noise is relatively smaller than the conventional type of SC amplifier. And we verify that this characteristics is highly effective at flicker noise reduction. This topology can be used at the application which targets the low frequency signal.</a:t>
            </a:r>
            <a:endParaRPr lang="ko-KR" altLang="en-US" sz="4800" dirty="0"/>
          </a:p>
        </p:txBody>
      </p:sp>
      <p:sp>
        <p:nvSpPr>
          <p:cNvPr id="2" name="TextBox 1">
            <a:extLst>
              <a:ext uri="{FF2B5EF4-FFF2-40B4-BE49-F238E27FC236}">
                <a16:creationId xmlns:a16="http://schemas.microsoft.com/office/drawing/2014/main" id="{1AD03467-7FC5-4162-82B9-6391044DF544}"/>
              </a:ext>
            </a:extLst>
          </p:cNvPr>
          <p:cNvSpPr txBox="1"/>
          <p:nvPr/>
        </p:nvSpPr>
        <p:spPr>
          <a:xfrm>
            <a:off x="42800" y="41889194"/>
            <a:ext cx="14765426" cy="830997"/>
          </a:xfrm>
          <a:prstGeom prst="rect">
            <a:avLst/>
          </a:prstGeom>
          <a:noFill/>
        </p:spPr>
        <p:txBody>
          <a:bodyPr wrap="square" rtlCol="0">
            <a:spAutoFit/>
          </a:bodyPr>
          <a:lstStyle/>
          <a:p>
            <a:r>
              <a:rPr lang="en-US" altLang="ko-KR" sz="2400" dirty="0">
                <a:solidFill>
                  <a:schemeClr val="bg1"/>
                </a:solidFill>
              </a:rPr>
              <a:t>2020 IDEC Congress CDC</a:t>
            </a:r>
          </a:p>
          <a:p>
            <a:r>
              <a:rPr lang="en-US" altLang="ko-KR" sz="2400" dirty="0">
                <a:solidFill>
                  <a:schemeClr val="bg1"/>
                </a:solidFill>
              </a:rPr>
              <a:t>The chip fabrication and EDA tool were supported by the IC Design Education Center (IDEC), Korea</a:t>
            </a:r>
            <a:r>
              <a:rPr lang="en-US" altLang="ko-KR" dirty="0"/>
              <a:t>. </a:t>
            </a:r>
            <a:endParaRPr lang="ko-KR" altLang="en-US" dirty="0"/>
          </a:p>
        </p:txBody>
      </p:sp>
    </p:spTree>
    <p:extLst>
      <p:ext uri="{BB962C8B-B14F-4D97-AF65-F5344CB8AC3E}">
        <p14:creationId xmlns:p14="http://schemas.microsoft.com/office/powerpoint/2010/main" val="206434799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358</Words>
  <Application>Microsoft Office PowerPoint</Application>
  <PresentationFormat>사용자 지정</PresentationFormat>
  <Paragraphs>73</Paragraphs>
  <Slides>1</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YonseiLogo</vt:lpstr>
      <vt:lpstr>연세소제목체</vt:lpstr>
      <vt:lpstr>연세제목체</vt:lpstr>
      <vt:lpstr>Arial</vt:lpstr>
      <vt:lpstr>Calibri</vt:lpstr>
      <vt:lpstr>Calibri Light</vt:lpstr>
      <vt:lpstr>Cambria Math</vt:lpstr>
      <vt:lpstr>Wingdings</vt:lpstr>
      <vt:lpstr>Office 테마</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영지</dc:creator>
  <cp:lastModifiedBy>seo ki won</cp:lastModifiedBy>
  <cp:revision>25</cp:revision>
  <dcterms:created xsi:type="dcterms:W3CDTF">2019-05-23T01:50:43Z</dcterms:created>
  <dcterms:modified xsi:type="dcterms:W3CDTF">2020-06-19T06:07:48Z</dcterms:modified>
</cp:coreProperties>
</file>